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2">
  <p:sldMasterIdLst>
    <p:sldMasterId id="2147484024" r:id="rId1"/>
  </p:sldMasterIdLst>
  <p:notesMasterIdLst>
    <p:notesMasterId r:id="rId24"/>
  </p:notesMasterIdLst>
  <p:handoutMasterIdLst>
    <p:handoutMasterId r:id="rId25"/>
  </p:handoutMasterIdLst>
  <p:sldIdLst>
    <p:sldId id="555" r:id="rId2"/>
    <p:sldId id="556" r:id="rId3"/>
    <p:sldId id="557" r:id="rId4"/>
    <p:sldId id="570" r:id="rId5"/>
    <p:sldId id="571" r:id="rId6"/>
    <p:sldId id="561" r:id="rId7"/>
    <p:sldId id="583" r:id="rId8"/>
    <p:sldId id="572" r:id="rId9"/>
    <p:sldId id="582" r:id="rId10"/>
    <p:sldId id="587" r:id="rId11"/>
    <p:sldId id="573" r:id="rId12"/>
    <p:sldId id="574" r:id="rId13"/>
    <p:sldId id="575" r:id="rId14"/>
    <p:sldId id="567" r:id="rId15"/>
    <p:sldId id="576" r:id="rId16"/>
    <p:sldId id="584" r:id="rId17"/>
    <p:sldId id="578" r:id="rId18"/>
    <p:sldId id="586" r:id="rId19"/>
    <p:sldId id="577" r:id="rId20"/>
    <p:sldId id="579" r:id="rId21"/>
    <p:sldId id="580" r:id="rId22"/>
    <p:sldId id="581" r:id="rId23"/>
  </p:sldIdLst>
  <p:sldSz cx="9144000" cy="6858000" type="screen4x3"/>
  <p:notesSz cx="6805613" cy="9939338"/>
  <p:kinsoku lang="ja-JP" invalStChars="、。，．・：；？！゛゜ヽヾゝゞ々ー’”）〕］｝〉》」』】°‰′″℃￠％ぁぃぅぇぉっゃゅょゎァィゥェォッャュョヮヵヶ!%),.:;?]}｡｣､･ｧｨｩｪｫｬｭｮｯｰﾞﾟ" invalEndChars="‘“（〔［｛〈《「『【￥＄$([\{｢￡"/>
  <p:defaultTextStyle>
    <a:defPPr>
      <a:defRPr lang="fr-FR"/>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Section par défaut" id="{AE1B06F2-8A9A-4310-8982-D2E85A46FFDA}">
          <p14:sldIdLst>
            <p14:sldId id="555"/>
            <p14:sldId id="556"/>
            <p14:sldId id="557"/>
            <p14:sldId id="570"/>
            <p14:sldId id="571"/>
            <p14:sldId id="561"/>
            <p14:sldId id="583"/>
            <p14:sldId id="572"/>
            <p14:sldId id="582"/>
            <p14:sldId id="587"/>
            <p14:sldId id="573"/>
            <p14:sldId id="574"/>
            <p14:sldId id="575"/>
            <p14:sldId id="567"/>
            <p14:sldId id="576"/>
            <p14:sldId id="584"/>
            <p14:sldId id="578"/>
            <p14:sldId id="586"/>
            <p14:sldId id="577"/>
            <p14:sldId id="579"/>
            <p14:sldId id="580"/>
            <p14:sldId id="581"/>
          </p14:sldIdLst>
        </p14:section>
        <p14:section name="Section sans titre" id="{0AB67ED0-8838-456C-911B-A017D96AC27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AEAEA"/>
    <a:srgbClr val="8CF4EA"/>
    <a:srgbClr val="FAFD00"/>
    <a:srgbClr val="FFFFFF"/>
    <a:srgbClr val="E3B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877" autoAdjust="0"/>
    <p:restoredTop sz="94660"/>
  </p:normalViewPr>
  <p:slideViewPr>
    <p:cSldViewPr>
      <p:cViewPr varScale="1">
        <p:scale>
          <a:sx n="104" d="100"/>
          <a:sy n="104" d="100"/>
        </p:scale>
        <p:origin x="156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0" d="100"/>
          <a:sy n="40" d="100"/>
        </p:scale>
        <p:origin x="-1518" y="-96"/>
      </p:cViewPr>
      <p:guideLst>
        <p:guide orient="horz" pos="3131"/>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EUIPO</a:t>
            </a:r>
          </a:p>
        </c:rich>
      </c:tx>
      <c:layout>
        <c:manualLayout>
          <c:xMode val="edge"/>
          <c:yMode val="edge"/>
          <c:x val="0.37209653988021624"/>
          <c:y val="5.9874621599463294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fr-FR"/>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showLegendKey val="0"/>
          <c:showVal val="1"/>
          <c:showCatName val="0"/>
          <c:showSerName val="0"/>
          <c:showPercent val="0"/>
          <c:showBubbleSize val="0"/>
          <c:showLeaderLines val="0"/>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France</a:t>
            </a:r>
          </a:p>
        </c:rich>
      </c:tx>
      <c:layout>
        <c:manualLayout>
          <c:xMode val="edge"/>
          <c:yMode val="edge"/>
          <c:x val="0.38924322368456588"/>
          <c:y val="6.586208375940962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fr-FR"/>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Feuil1!$B$1</c:f>
              <c:strCache>
                <c:ptCount val="1"/>
                <c:pt idx="0">
                  <c:v>Ventes</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7B71-4AEF-91D5-412E8C988EF4}"/>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7B71-4AEF-91D5-412E8C988EF4}"/>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Feuil1!$A$2:$A$5</c:f>
              <c:strCache>
                <c:ptCount val="2"/>
                <c:pt idx="0">
                  <c:v>RDC</c:v>
                </c:pt>
                <c:pt idx="1">
                  <c:v>Pas de RDC</c:v>
                </c:pt>
              </c:strCache>
            </c:strRef>
          </c:cat>
          <c:val>
            <c:numRef>
              <c:f>Feuil1!$B$2:$B$5</c:f>
              <c:numCache>
                <c:formatCode>General</c:formatCode>
                <c:ptCount val="2"/>
                <c:pt idx="0">
                  <c:v>43</c:v>
                </c:pt>
                <c:pt idx="1">
                  <c:v>57</c:v>
                </c:pt>
              </c:numCache>
            </c:numRef>
          </c:val>
          <c:extLst>
            <c:ext xmlns:c16="http://schemas.microsoft.com/office/drawing/2014/chart" uri="{C3380CC4-5D6E-409C-BE32-E72D297353CC}">
              <c16:uniqueId val="{00000004-7B71-4AEF-91D5-412E8C988EF4}"/>
            </c:ext>
          </c:extLst>
        </c:ser>
        <c:dLbls>
          <c:showLegendKey val="0"/>
          <c:showVal val="1"/>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EUIPO</a:t>
            </a:r>
          </a:p>
        </c:rich>
      </c:tx>
      <c:layout>
        <c:manualLayout>
          <c:xMode val="edge"/>
          <c:yMode val="edge"/>
          <c:x val="0.37209653988021624"/>
          <c:y val="5.9874621599463294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fr-FR"/>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Feuil1!$B$1</c:f>
              <c:strCache>
                <c:ptCount val="1"/>
                <c:pt idx="0">
                  <c:v>Ventes</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7305-41D0-91BF-A59E3D8BCDDB}"/>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7305-41D0-91BF-A59E3D8BCDDB}"/>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Feuil1!$A$2:$A$5</c:f>
              <c:strCache>
                <c:ptCount val="2"/>
                <c:pt idx="0">
                  <c:v>RDC</c:v>
                </c:pt>
                <c:pt idx="1">
                  <c:v>Pas de RDC</c:v>
                </c:pt>
              </c:strCache>
            </c:strRef>
          </c:cat>
          <c:val>
            <c:numRef>
              <c:f>Feuil1!$B$2:$B$5</c:f>
              <c:numCache>
                <c:formatCode>General</c:formatCode>
                <c:ptCount val="2"/>
                <c:pt idx="0">
                  <c:v>55</c:v>
                </c:pt>
                <c:pt idx="1">
                  <c:v>45</c:v>
                </c:pt>
              </c:numCache>
            </c:numRef>
          </c:val>
          <c:extLst>
            <c:ext xmlns:c16="http://schemas.microsoft.com/office/drawing/2014/chart" uri="{C3380CC4-5D6E-409C-BE32-E72D297353CC}">
              <c16:uniqueId val="{00000004-7305-41D0-91BF-A59E3D8BCDDB}"/>
            </c:ext>
          </c:extLst>
        </c:ser>
        <c:dLbls>
          <c:showLegendKey val="0"/>
          <c:showVal val="1"/>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5965825" y="9532938"/>
            <a:ext cx="704850" cy="246062"/>
          </a:xfrm>
          <a:prstGeom prst="rect">
            <a:avLst/>
          </a:prstGeom>
          <a:noFill/>
          <a:ln w="12700">
            <a:noFill/>
            <a:miter lim="800000"/>
            <a:headEnd/>
            <a:tailEnd/>
          </a:ln>
        </p:spPr>
        <p:txBody>
          <a:bodyPr wrap="none" lIns="92248" tIns="45314" rIns="92248" bIns="45314">
            <a:spAutoFit/>
          </a:bodyPr>
          <a:lstStyle/>
          <a:p>
            <a:pPr defTabSz="931863" eaLnBrk="0" hangingPunct="0"/>
            <a:r>
              <a:rPr lang="fr-FR" sz="1000">
                <a:latin typeface="Times" pitchFamily="18" charset="0"/>
              </a:rPr>
              <a:t>page </a:t>
            </a:r>
            <a:fld id="{133E51F9-ECD0-449B-9F14-CA1C2814339D}" type="slidenum">
              <a:rPr lang="fr-FR" sz="1000">
                <a:latin typeface="Times" pitchFamily="18" charset="0"/>
              </a:rPr>
              <a:pPr defTabSz="931863" eaLnBrk="0" hangingPunct="0"/>
              <a:t>‹N°›</a:t>
            </a:fld>
            <a:endParaRPr lang="fr-FR" sz="1000">
              <a:latin typeface="Times" pitchFamily="18" charset="0"/>
            </a:endParaRPr>
          </a:p>
        </p:txBody>
      </p:sp>
      <p:sp>
        <p:nvSpPr>
          <p:cNvPr id="30723" name="Rectangle 3"/>
          <p:cNvSpPr>
            <a:spLocks noChangeArrowheads="1"/>
          </p:cNvSpPr>
          <p:nvPr/>
        </p:nvSpPr>
        <p:spPr bwMode="auto">
          <a:xfrm>
            <a:off x="265113" y="9532938"/>
            <a:ext cx="1755775" cy="244475"/>
          </a:xfrm>
          <a:prstGeom prst="rect">
            <a:avLst/>
          </a:prstGeom>
          <a:noFill/>
          <a:ln w="12700">
            <a:noFill/>
            <a:miter lim="800000"/>
            <a:headEnd/>
            <a:tailEnd/>
          </a:ln>
        </p:spPr>
        <p:txBody>
          <a:bodyPr wrap="none" lIns="92248" tIns="45314" rIns="92248" bIns="45314">
            <a:spAutoFit/>
          </a:bodyPr>
          <a:lstStyle/>
          <a:p>
            <a:pPr defTabSz="931863" eaLnBrk="0" hangingPunct="0"/>
            <a:r>
              <a:rPr lang="fr-FR" sz="1000">
                <a:latin typeface="Times" pitchFamily="18" charset="0"/>
              </a:rPr>
              <a:t>Amphi de présentation du CTI</a:t>
            </a:r>
          </a:p>
        </p:txBody>
      </p:sp>
    </p:spTree>
    <p:extLst>
      <p:ext uri="{BB962C8B-B14F-4D97-AF65-F5344CB8AC3E}">
        <p14:creationId xmlns:p14="http://schemas.microsoft.com/office/powerpoint/2010/main" val="10004456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idx="2"/>
          </p:nvPr>
        </p:nvSpPr>
        <p:spPr bwMode="auto">
          <a:xfrm>
            <a:off x="1081088" y="866775"/>
            <a:ext cx="4645025" cy="3484563"/>
          </a:xfrm>
          <a:prstGeom prst="rect">
            <a:avLst/>
          </a:prstGeom>
          <a:noFill/>
          <a:ln w="12700">
            <a:solidFill>
              <a:schemeClr val="tx1"/>
            </a:solidFill>
            <a:miter lim="800000"/>
            <a:headEnd/>
            <a:tailEnd/>
          </a:ln>
        </p:spPr>
      </p:sp>
      <p:sp>
        <p:nvSpPr>
          <p:cNvPr id="2051" name="Rectangle 3"/>
          <p:cNvSpPr>
            <a:spLocks noGrp="1" noChangeArrowheads="1"/>
          </p:cNvSpPr>
          <p:nvPr>
            <p:ph type="body" sz="quarter" idx="3"/>
          </p:nvPr>
        </p:nvSpPr>
        <p:spPr bwMode="auto">
          <a:xfrm>
            <a:off x="908050" y="4722813"/>
            <a:ext cx="4989513" cy="4471987"/>
          </a:xfrm>
          <a:prstGeom prst="rect">
            <a:avLst/>
          </a:prstGeom>
          <a:noFill/>
          <a:ln w="12700">
            <a:noFill/>
            <a:miter lim="800000"/>
            <a:headEnd/>
            <a:tailEnd/>
          </a:ln>
          <a:effectLst/>
        </p:spPr>
        <p:txBody>
          <a:bodyPr vert="horz" wrap="square" lIns="92248" tIns="45314" rIns="92248" bIns="45314" numCol="1" anchor="t" anchorCtr="0" compatLnSpc="1">
            <a:prstTxWarp prst="textNoShape">
              <a:avLst/>
            </a:prstTxWarp>
          </a:bodyPr>
          <a:lstStyle/>
          <a:p>
            <a:pPr lvl="0"/>
            <a:r>
              <a:rPr lang="fr-FR" noProof="0"/>
              <a:t>Cliquez pour modifier les styles de texte du masque</a:t>
            </a:r>
          </a:p>
          <a:p>
            <a:pPr lvl="1"/>
            <a:r>
              <a:rPr lang="fr-FR" noProof="0"/>
              <a:t>Second niveau</a:t>
            </a:r>
          </a:p>
          <a:p>
            <a:pPr lvl="2"/>
            <a:r>
              <a:rPr lang="fr-FR" noProof="0"/>
              <a:t>Troisième niveau</a:t>
            </a:r>
          </a:p>
          <a:p>
            <a:pPr lvl="3"/>
            <a:r>
              <a:rPr lang="fr-FR" noProof="0"/>
              <a:t>Quatrième niveau</a:t>
            </a:r>
          </a:p>
          <a:p>
            <a:pPr lvl="4"/>
            <a:r>
              <a:rPr lang="fr-FR" noProof="0"/>
              <a:t>Cinquième niveau</a:t>
            </a:r>
          </a:p>
        </p:txBody>
      </p:sp>
      <p:sp>
        <p:nvSpPr>
          <p:cNvPr id="28676" name="Rectangle 4"/>
          <p:cNvSpPr>
            <a:spLocks noChangeArrowheads="1"/>
          </p:cNvSpPr>
          <p:nvPr/>
        </p:nvSpPr>
        <p:spPr bwMode="auto">
          <a:xfrm>
            <a:off x="6043613" y="9355138"/>
            <a:ext cx="471487" cy="285750"/>
          </a:xfrm>
          <a:prstGeom prst="rect">
            <a:avLst/>
          </a:prstGeom>
          <a:noFill/>
          <a:ln w="12700">
            <a:noFill/>
            <a:miter lim="800000"/>
            <a:headEnd/>
            <a:tailEnd/>
          </a:ln>
        </p:spPr>
        <p:txBody>
          <a:bodyPr wrap="none" lIns="92248" tIns="45314" rIns="92248" bIns="45314">
            <a:spAutoFit/>
          </a:bodyPr>
          <a:lstStyle/>
          <a:p>
            <a:pPr defTabSz="931863" eaLnBrk="0" hangingPunct="0"/>
            <a:fld id="{803D6EB3-7CAD-4467-82FA-51B7AE103469}" type="slidenum">
              <a:rPr lang="fr-FR" sz="1200"/>
              <a:pPr defTabSz="931863" eaLnBrk="0" hangingPunct="0"/>
              <a:t>‹N°›</a:t>
            </a:fld>
            <a:endParaRPr lang="fr-FR" sz="1200"/>
          </a:p>
        </p:txBody>
      </p:sp>
    </p:spTree>
    <p:extLst>
      <p:ext uri="{BB962C8B-B14F-4D97-AF65-F5344CB8AC3E}">
        <p14:creationId xmlns:p14="http://schemas.microsoft.com/office/powerpoint/2010/main" val="35322841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r>
              <a:rPr lang="fr-FR"/>
              <a:t>Copyright Loyer &amp; Abello 2013</a:t>
            </a:r>
          </a:p>
        </p:txBody>
      </p:sp>
      <p:sp>
        <p:nvSpPr>
          <p:cNvPr id="6" name="Espace réservé du numéro de diapositive 5"/>
          <p:cNvSpPr>
            <a:spLocks noGrp="1"/>
          </p:cNvSpPr>
          <p:nvPr>
            <p:ph type="sldNum" sz="quarter" idx="12"/>
          </p:nvPr>
        </p:nvSpPr>
        <p:spPr/>
        <p:txBody>
          <a:bodyPr/>
          <a:lstStyle/>
          <a:p>
            <a:pPr>
              <a:defRPr/>
            </a:pPr>
            <a:fld id="{3A4F90B2-0E71-4C2B-92C9-70EA8876E2D4}" type="slidenum">
              <a:rPr lang="fr-FR" smtClean="0"/>
              <a:pPr>
                <a:defRPr/>
              </a:pPr>
              <a:t>‹N°›</a:t>
            </a:fld>
            <a:endParaRPr lang="fr-FR"/>
          </a:p>
        </p:txBody>
      </p:sp>
    </p:spTree>
    <p:extLst>
      <p:ext uri="{BB962C8B-B14F-4D97-AF65-F5344CB8AC3E}">
        <p14:creationId xmlns:p14="http://schemas.microsoft.com/office/powerpoint/2010/main" val="4134257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r>
              <a:rPr lang="fr-FR"/>
              <a:t>Copyright Loyer &amp; Abello 2013</a:t>
            </a:r>
          </a:p>
        </p:txBody>
      </p:sp>
      <p:sp>
        <p:nvSpPr>
          <p:cNvPr id="6" name="Espace réservé du numéro de diapositive 5"/>
          <p:cNvSpPr>
            <a:spLocks noGrp="1"/>
          </p:cNvSpPr>
          <p:nvPr>
            <p:ph type="sldNum" sz="quarter" idx="12"/>
          </p:nvPr>
        </p:nvSpPr>
        <p:spPr/>
        <p:txBody>
          <a:bodyPr/>
          <a:lstStyle/>
          <a:p>
            <a:pPr>
              <a:defRPr/>
            </a:pPr>
            <a:fld id="{FD219265-C1EF-48C0-A038-0A8CCC6D14B1}" type="slidenum">
              <a:rPr lang="fr-FR" smtClean="0"/>
              <a:pPr>
                <a:defRPr/>
              </a:pPr>
              <a:t>‹N°›</a:t>
            </a:fld>
            <a:endParaRPr lang="fr-FR"/>
          </a:p>
        </p:txBody>
      </p:sp>
    </p:spTree>
    <p:extLst>
      <p:ext uri="{BB962C8B-B14F-4D97-AF65-F5344CB8AC3E}">
        <p14:creationId xmlns:p14="http://schemas.microsoft.com/office/powerpoint/2010/main" val="3448837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r>
              <a:rPr lang="fr-FR"/>
              <a:t>Copyright Loyer &amp; Abello 2013</a:t>
            </a:r>
          </a:p>
        </p:txBody>
      </p:sp>
      <p:sp>
        <p:nvSpPr>
          <p:cNvPr id="6" name="Espace réservé du numéro de diapositive 5"/>
          <p:cNvSpPr>
            <a:spLocks noGrp="1"/>
          </p:cNvSpPr>
          <p:nvPr>
            <p:ph type="sldNum" sz="quarter" idx="12"/>
          </p:nvPr>
        </p:nvSpPr>
        <p:spPr/>
        <p:txBody>
          <a:bodyPr/>
          <a:lstStyle/>
          <a:p>
            <a:pPr>
              <a:defRPr/>
            </a:pPr>
            <a:fld id="{131EC9A8-CC87-40B2-8C56-B1D99D15C298}" type="slidenum">
              <a:rPr lang="fr-FR" smtClean="0"/>
              <a:pPr>
                <a:defRPr/>
              </a:pPr>
              <a:t>‹N°›</a:t>
            </a:fld>
            <a:endParaRPr lang="fr-FR"/>
          </a:p>
        </p:txBody>
      </p:sp>
    </p:spTree>
    <p:extLst>
      <p:ext uri="{BB962C8B-B14F-4D97-AF65-F5344CB8AC3E}">
        <p14:creationId xmlns:p14="http://schemas.microsoft.com/office/powerpoint/2010/main" val="285439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r>
              <a:rPr lang="fr-FR"/>
              <a:t>Copyright Loyer &amp; Abello 2013</a:t>
            </a:r>
          </a:p>
        </p:txBody>
      </p:sp>
      <p:sp>
        <p:nvSpPr>
          <p:cNvPr id="6" name="Espace réservé du numéro de diapositive 5"/>
          <p:cNvSpPr>
            <a:spLocks noGrp="1"/>
          </p:cNvSpPr>
          <p:nvPr>
            <p:ph type="sldNum" sz="quarter" idx="12"/>
          </p:nvPr>
        </p:nvSpPr>
        <p:spPr/>
        <p:txBody>
          <a:bodyPr/>
          <a:lstStyle/>
          <a:p>
            <a:pPr>
              <a:defRPr/>
            </a:pPr>
            <a:fld id="{E94989EF-DADC-437B-B86C-7E87FFC675AC}" type="slidenum">
              <a:rPr lang="fr-FR" smtClean="0"/>
              <a:pPr>
                <a:defRPr/>
              </a:pPr>
              <a:t>‹N°›</a:t>
            </a:fld>
            <a:endParaRPr lang="fr-FR"/>
          </a:p>
        </p:txBody>
      </p:sp>
    </p:spTree>
    <p:extLst>
      <p:ext uri="{BB962C8B-B14F-4D97-AF65-F5344CB8AC3E}">
        <p14:creationId xmlns:p14="http://schemas.microsoft.com/office/powerpoint/2010/main" val="1962052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pPr>
              <a:defRPr/>
            </a:pPr>
            <a:endParaRPr lang="fr-FR"/>
          </a:p>
        </p:txBody>
      </p:sp>
      <p:sp>
        <p:nvSpPr>
          <p:cNvPr id="5" name="Espace réservé du pied de page 4"/>
          <p:cNvSpPr>
            <a:spLocks noGrp="1"/>
          </p:cNvSpPr>
          <p:nvPr>
            <p:ph type="ftr" sz="quarter" idx="11"/>
          </p:nvPr>
        </p:nvSpPr>
        <p:spPr/>
        <p:txBody>
          <a:bodyPr/>
          <a:lstStyle/>
          <a:p>
            <a:pPr>
              <a:defRPr/>
            </a:pPr>
            <a:r>
              <a:rPr lang="fr-FR"/>
              <a:t>Copyright Loyer &amp; Abello 2013</a:t>
            </a:r>
          </a:p>
        </p:txBody>
      </p:sp>
      <p:sp>
        <p:nvSpPr>
          <p:cNvPr id="6" name="Espace réservé du numéro de diapositive 5"/>
          <p:cNvSpPr>
            <a:spLocks noGrp="1"/>
          </p:cNvSpPr>
          <p:nvPr>
            <p:ph type="sldNum" sz="quarter" idx="12"/>
          </p:nvPr>
        </p:nvSpPr>
        <p:spPr/>
        <p:txBody>
          <a:bodyPr/>
          <a:lstStyle/>
          <a:p>
            <a:pPr>
              <a:defRPr/>
            </a:pPr>
            <a:fld id="{A2DE6683-093E-4D52-95E0-232D81357340}" type="slidenum">
              <a:rPr lang="fr-FR" smtClean="0"/>
              <a:pPr>
                <a:defRPr/>
              </a:pPr>
              <a:t>‹N°›</a:t>
            </a:fld>
            <a:endParaRPr lang="fr-FR"/>
          </a:p>
        </p:txBody>
      </p:sp>
    </p:spTree>
    <p:extLst>
      <p:ext uri="{BB962C8B-B14F-4D97-AF65-F5344CB8AC3E}">
        <p14:creationId xmlns:p14="http://schemas.microsoft.com/office/powerpoint/2010/main" val="3066670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pPr>
              <a:defRPr/>
            </a:pPr>
            <a:endParaRPr lang="fr-FR"/>
          </a:p>
        </p:txBody>
      </p:sp>
      <p:sp>
        <p:nvSpPr>
          <p:cNvPr id="6" name="Espace réservé du pied de page 5"/>
          <p:cNvSpPr>
            <a:spLocks noGrp="1"/>
          </p:cNvSpPr>
          <p:nvPr>
            <p:ph type="ftr" sz="quarter" idx="11"/>
          </p:nvPr>
        </p:nvSpPr>
        <p:spPr>
          <a:xfrm>
            <a:off x="3124200" y="6448251"/>
            <a:ext cx="2895600" cy="365125"/>
          </a:xfrm>
        </p:spPr>
        <p:txBody>
          <a:bodyPr/>
          <a:lstStyle>
            <a:lvl1pPr>
              <a:defRPr>
                <a:solidFill>
                  <a:schemeClr val="accent1">
                    <a:lumMod val="75000"/>
                  </a:schemeClr>
                </a:solidFill>
              </a:defRPr>
            </a:lvl1pPr>
          </a:lstStyle>
          <a:p>
            <a:pPr>
              <a:defRPr/>
            </a:pPr>
            <a:r>
              <a:rPr lang="fr-FR" dirty="0"/>
              <a:t>Copyright Loyer &amp; </a:t>
            </a:r>
            <a:r>
              <a:rPr lang="fr-FR" dirty="0" err="1"/>
              <a:t>Abello</a:t>
            </a:r>
            <a:r>
              <a:rPr lang="fr-FR" dirty="0"/>
              <a:t> 2013</a:t>
            </a:r>
          </a:p>
        </p:txBody>
      </p:sp>
      <p:sp>
        <p:nvSpPr>
          <p:cNvPr id="7" name="Espace réservé du numéro de diapositive 6"/>
          <p:cNvSpPr>
            <a:spLocks noGrp="1"/>
          </p:cNvSpPr>
          <p:nvPr>
            <p:ph type="sldNum" sz="quarter" idx="12"/>
          </p:nvPr>
        </p:nvSpPr>
        <p:spPr>
          <a:xfrm>
            <a:off x="6553200" y="6448251"/>
            <a:ext cx="2133600" cy="365125"/>
          </a:xfrm>
        </p:spPr>
        <p:txBody>
          <a:bodyPr/>
          <a:lstStyle>
            <a:lvl1pPr>
              <a:defRPr>
                <a:solidFill>
                  <a:schemeClr val="accent1">
                    <a:lumMod val="75000"/>
                  </a:schemeClr>
                </a:solidFill>
              </a:defRPr>
            </a:lvl1pPr>
          </a:lstStyle>
          <a:p>
            <a:pPr>
              <a:defRPr/>
            </a:pPr>
            <a:fld id="{9E4A036F-9B2D-4309-AF1F-6890A61031E1}" type="slidenum">
              <a:rPr lang="fr-FR" smtClean="0"/>
              <a:pPr>
                <a:defRPr/>
              </a:pPr>
              <a:t>‹N°›</a:t>
            </a:fld>
            <a:endParaRPr lang="fr-FR" dirty="0"/>
          </a:p>
        </p:txBody>
      </p:sp>
    </p:spTree>
    <p:extLst>
      <p:ext uri="{BB962C8B-B14F-4D97-AF65-F5344CB8AC3E}">
        <p14:creationId xmlns:p14="http://schemas.microsoft.com/office/powerpoint/2010/main" val="1394725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pPr>
              <a:defRPr/>
            </a:pPr>
            <a:endParaRPr lang="fr-FR"/>
          </a:p>
        </p:txBody>
      </p:sp>
      <p:sp>
        <p:nvSpPr>
          <p:cNvPr id="8" name="Espace réservé du pied de page 7"/>
          <p:cNvSpPr>
            <a:spLocks noGrp="1"/>
          </p:cNvSpPr>
          <p:nvPr>
            <p:ph type="ftr" sz="quarter" idx="11"/>
          </p:nvPr>
        </p:nvSpPr>
        <p:spPr/>
        <p:txBody>
          <a:bodyPr/>
          <a:lstStyle/>
          <a:p>
            <a:pPr>
              <a:defRPr/>
            </a:pPr>
            <a:r>
              <a:rPr lang="fr-FR"/>
              <a:t>Copyright Loyer &amp; Abello 2013</a:t>
            </a:r>
          </a:p>
        </p:txBody>
      </p:sp>
      <p:sp>
        <p:nvSpPr>
          <p:cNvPr id="9" name="Espace réservé du numéro de diapositive 8"/>
          <p:cNvSpPr>
            <a:spLocks noGrp="1"/>
          </p:cNvSpPr>
          <p:nvPr>
            <p:ph type="sldNum" sz="quarter" idx="12"/>
          </p:nvPr>
        </p:nvSpPr>
        <p:spPr/>
        <p:txBody>
          <a:bodyPr/>
          <a:lstStyle/>
          <a:p>
            <a:pPr>
              <a:defRPr/>
            </a:pPr>
            <a:fld id="{AD603A7D-39C7-4CFE-AAF5-252116A135A5}" type="slidenum">
              <a:rPr lang="fr-FR" smtClean="0"/>
              <a:pPr>
                <a:defRPr/>
              </a:pPr>
              <a:t>‹N°›</a:t>
            </a:fld>
            <a:endParaRPr lang="fr-FR"/>
          </a:p>
        </p:txBody>
      </p:sp>
    </p:spTree>
    <p:extLst>
      <p:ext uri="{BB962C8B-B14F-4D97-AF65-F5344CB8AC3E}">
        <p14:creationId xmlns:p14="http://schemas.microsoft.com/office/powerpoint/2010/main" val="9897927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pPr>
              <a:defRPr/>
            </a:pPr>
            <a:endParaRPr lang="fr-FR"/>
          </a:p>
        </p:txBody>
      </p:sp>
      <p:sp>
        <p:nvSpPr>
          <p:cNvPr id="4" name="Espace réservé du pied de page 3"/>
          <p:cNvSpPr>
            <a:spLocks noGrp="1"/>
          </p:cNvSpPr>
          <p:nvPr>
            <p:ph type="ftr" sz="quarter" idx="11"/>
          </p:nvPr>
        </p:nvSpPr>
        <p:spPr/>
        <p:txBody>
          <a:bodyPr/>
          <a:lstStyle/>
          <a:p>
            <a:pPr>
              <a:defRPr/>
            </a:pPr>
            <a:r>
              <a:rPr lang="fr-FR"/>
              <a:t>Copyright Loyer &amp; Abello 2013</a:t>
            </a:r>
          </a:p>
        </p:txBody>
      </p:sp>
      <p:sp>
        <p:nvSpPr>
          <p:cNvPr id="5" name="Espace réservé du numéro de diapositive 4"/>
          <p:cNvSpPr>
            <a:spLocks noGrp="1"/>
          </p:cNvSpPr>
          <p:nvPr>
            <p:ph type="sldNum" sz="quarter" idx="12"/>
          </p:nvPr>
        </p:nvSpPr>
        <p:spPr/>
        <p:txBody>
          <a:bodyPr/>
          <a:lstStyle/>
          <a:p>
            <a:pPr>
              <a:defRPr/>
            </a:pPr>
            <a:fld id="{A6792BD7-3415-44D3-AEF8-912F58DD2ADB}" type="slidenum">
              <a:rPr lang="fr-FR" smtClean="0"/>
              <a:pPr>
                <a:defRPr/>
              </a:pPr>
              <a:t>‹N°›</a:t>
            </a:fld>
            <a:endParaRPr lang="fr-FR"/>
          </a:p>
        </p:txBody>
      </p:sp>
    </p:spTree>
    <p:extLst>
      <p:ext uri="{BB962C8B-B14F-4D97-AF65-F5344CB8AC3E}">
        <p14:creationId xmlns:p14="http://schemas.microsoft.com/office/powerpoint/2010/main" val="3009881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endParaRPr lang="fr-FR"/>
          </a:p>
        </p:txBody>
      </p:sp>
      <p:sp>
        <p:nvSpPr>
          <p:cNvPr id="3" name="Espace réservé du pied de page 2"/>
          <p:cNvSpPr>
            <a:spLocks noGrp="1"/>
          </p:cNvSpPr>
          <p:nvPr>
            <p:ph type="ftr" sz="quarter" idx="11"/>
          </p:nvPr>
        </p:nvSpPr>
        <p:spPr/>
        <p:txBody>
          <a:bodyPr/>
          <a:lstStyle/>
          <a:p>
            <a:pPr>
              <a:defRPr/>
            </a:pPr>
            <a:r>
              <a:rPr lang="fr-FR"/>
              <a:t>Copyright Loyer &amp; Abello 2013</a:t>
            </a:r>
          </a:p>
        </p:txBody>
      </p:sp>
      <p:sp>
        <p:nvSpPr>
          <p:cNvPr id="4" name="Espace réservé du numéro de diapositive 3"/>
          <p:cNvSpPr>
            <a:spLocks noGrp="1"/>
          </p:cNvSpPr>
          <p:nvPr>
            <p:ph type="sldNum" sz="quarter" idx="12"/>
          </p:nvPr>
        </p:nvSpPr>
        <p:spPr/>
        <p:txBody>
          <a:bodyPr/>
          <a:lstStyle/>
          <a:p>
            <a:pPr>
              <a:defRPr/>
            </a:pPr>
            <a:fld id="{78541DBC-F8A1-4DCF-9787-0BC513A3D45A}" type="slidenum">
              <a:rPr lang="fr-FR" smtClean="0"/>
              <a:pPr>
                <a:defRPr/>
              </a:pPr>
              <a:t>‹N°›</a:t>
            </a:fld>
            <a:endParaRPr lang="fr-FR"/>
          </a:p>
        </p:txBody>
      </p:sp>
    </p:spTree>
    <p:extLst>
      <p:ext uri="{BB962C8B-B14F-4D97-AF65-F5344CB8AC3E}">
        <p14:creationId xmlns:p14="http://schemas.microsoft.com/office/powerpoint/2010/main" val="3265893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pPr>
              <a:defRPr/>
            </a:pPr>
            <a:endParaRPr lang="fr-FR"/>
          </a:p>
        </p:txBody>
      </p:sp>
      <p:sp>
        <p:nvSpPr>
          <p:cNvPr id="6" name="Espace réservé du pied de page 5"/>
          <p:cNvSpPr>
            <a:spLocks noGrp="1"/>
          </p:cNvSpPr>
          <p:nvPr>
            <p:ph type="ftr" sz="quarter" idx="11"/>
          </p:nvPr>
        </p:nvSpPr>
        <p:spPr/>
        <p:txBody>
          <a:bodyPr/>
          <a:lstStyle/>
          <a:p>
            <a:pPr>
              <a:defRPr/>
            </a:pPr>
            <a:r>
              <a:rPr lang="fr-FR"/>
              <a:t>Copyright Loyer &amp; Abello 2013</a:t>
            </a:r>
          </a:p>
        </p:txBody>
      </p:sp>
      <p:sp>
        <p:nvSpPr>
          <p:cNvPr id="7" name="Espace réservé du numéro de diapositive 6"/>
          <p:cNvSpPr>
            <a:spLocks noGrp="1"/>
          </p:cNvSpPr>
          <p:nvPr>
            <p:ph type="sldNum" sz="quarter" idx="12"/>
          </p:nvPr>
        </p:nvSpPr>
        <p:spPr/>
        <p:txBody>
          <a:bodyPr/>
          <a:lstStyle/>
          <a:p>
            <a:pPr>
              <a:defRPr/>
            </a:pPr>
            <a:fld id="{9065D944-C19B-4D14-817B-A433D381AC2C}" type="slidenum">
              <a:rPr lang="fr-FR" smtClean="0"/>
              <a:pPr>
                <a:defRPr/>
              </a:pPr>
              <a:t>‹N°›</a:t>
            </a:fld>
            <a:endParaRPr lang="fr-FR"/>
          </a:p>
        </p:txBody>
      </p:sp>
    </p:spTree>
    <p:extLst>
      <p:ext uri="{BB962C8B-B14F-4D97-AF65-F5344CB8AC3E}">
        <p14:creationId xmlns:p14="http://schemas.microsoft.com/office/powerpoint/2010/main" val="2179109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pPr>
              <a:defRPr/>
            </a:pPr>
            <a:endParaRPr lang="fr-FR"/>
          </a:p>
        </p:txBody>
      </p:sp>
      <p:sp>
        <p:nvSpPr>
          <p:cNvPr id="6" name="Espace réservé du pied de page 5"/>
          <p:cNvSpPr>
            <a:spLocks noGrp="1"/>
          </p:cNvSpPr>
          <p:nvPr>
            <p:ph type="ftr" sz="quarter" idx="11"/>
          </p:nvPr>
        </p:nvSpPr>
        <p:spPr/>
        <p:txBody>
          <a:bodyPr/>
          <a:lstStyle/>
          <a:p>
            <a:pPr>
              <a:defRPr/>
            </a:pPr>
            <a:r>
              <a:rPr lang="fr-FR"/>
              <a:t>Copyright Loyer &amp; Abello 2013</a:t>
            </a:r>
          </a:p>
        </p:txBody>
      </p:sp>
      <p:sp>
        <p:nvSpPr>
          <p:cNvPr id="7" name="Espace réservé du numéro de diapositive 6"/>
          <p:cNvSpPr>
            <a:spLocks noGrp="1"/>
          </p:cNvSpPr>
          <p:nvPr>
            <p:ph type="sldNum" sz="quarter" idx="12"/>
          </p:nvPr>
        </p:nvSpPr>
        <p:spPr/>
        <p:txBody>
          <a:bodyPr/>
          <a:lstStyle/>
          <a:p>
            <a:pPr>
              <a:defRPr/>
            </a:pPr>
            <a:fld id="{83BE2DB5-CB42-4A90-88A4-B606D99B61D4}" type="slidenum">
              <a:rPr lang="fr-FR" smtClean="0"/>
              <a:pPr>
                <a:defRPr/>
              </a:pPr>
              <a:t>‹N°›</a:t>
            </a:fld>
            <a:endParaRPr lang="fr-FR"/>
          </a:p>
        </p:txBody>
      </p:sp>
    </p:spTree>
    <p:extLst>
      <p:ext uri="{BB962C8B-B14F-4D97-AF65-F5344CB8AC3E}">
        <p14:creationId xmlns:p14="http://schemas.microsoft.com/office/powerpoint/2010/main" val="2908818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fr-FR"/>
          </a:p>
        </p:txBody>
      </p:sp>
      <p:sp>
        <p:nvSpPr>
          <p:cNvPr id="5" name="Espace réservé du pied de page 4"/>
          <p:cNvSpPr>
            <a:spLocks noGrp="1"/>
          </p:cNvSpPr>
          <p:nvPr>
            <p:ph type="ftr" sz="quarter" idx="3"/>
          </p:nvPr>
        </p:nvSpPr>
        <p:spPr>
          <a:xfrm>
            <a:off x="3124200" y="6448251"/>
            <a:ext cx="2895600" cy="365125"/>
          </a:xfrm>
          <a:prstGeom prst="rect">
            <a:avLst/>
          </a:prstGeom>
        </p:spPr>
        <p:txBody>
          <a:bodyPr vert="horz" lIns="91440" tIns="45720" rIns="91440" bIns="45720" rtlCol="0" anchor="ctr"/>
          <a:lstStyle>
            <a:lvl1pPr algn="ctr">
              <a:defRPr sz="1200">
                <a:solidFill>
                  <a:schemeClr val="accent1">
                    <a:lumMod val="75000"/>
                  </a:schemeClr>
                </a:solidFill>
              </a:defRPr>
            </a:lvl1pPr>
          </a:lstStyle>
          <a:p>
            <a:pPr>
              <a:defRPr/>
            </a:pPr>
            <a:r>
              <a:rPr lang="fr-FR" dirty="0"/>
              <a:t>Copyright Loyer &amp; </a:t>
            </a:r>
            <a:r>
              <a:rPr lang="fr-FR" dirty="0" err="1"/>
              <a:t>Abello</a:t>
            </a:r>
            <a:r>
              <a:rPr lang="fr-FR" dirty="0"/>
              <a:t> 2013</a:t>
            </a:r>
          </a:p>
        </p:txBody>
      </p:sp>
      <p:sp>
        <p:nvSpPr>
          <p:cNvPr id="6" name="Espace réservé du numéro de diapositive 5"/>
          <p:cNvSpPr>
            <a:spLocks noGrp="1"/>
          </p:cNvSpPr>
          <p:nvPr>
            <p:ph type="sldNum" sz="quarter" idx="4"/>
          </p:nvPr>
        </p:nvSpPr>
        <p:spPr>
          <a:xfrm>
            <a:off x="6553200" y="6448251"/>
            <a:ext cx="2133600" cy="365125"/>
          </a:xfrm>
          <a:prstGeom prst="rect">
            <a:avLst/>
          </a:prstGeom>
        </p:spPr>
        <p:txBody>
          <a:bodyPr vert="horz" lIns="91440" tIns="45720" rIns="91440" bIns="45720" rtlCol="0" anchor="ctr"/>
          <a:lstStyle>
            <a:lvl1pPr algn="r">
              <a:defRPr sz="1200">
                <a:solidFill>
                  <a:schemeClr val="accent1">
                    <a:lumMod val="75000"/>
                  </a:schemeClr>
                </a:solidFill>
              </a:defRPr>
            </a:lvl1pPr>
          </a:lstStyle>
          <a:p>
            <a:pPr>
              <a:defRPr/>
            </a:pPr>
            <a:fld id="{80AC4B28-6591-48A3-861F-ED3694A0ADED}" type="slidenum">
              <a:rPr lang="fr-FR" smtClean="0"/>
              <a:pPr>
                <a:defRPr/>
              </a:pPr>
              <a:t>‹N°›</a:t>
            </a:fld>
            <a:endParaRPr lang="fr-FR" dirty="0"/>
          </a:p>
        </p:txBody>
      </p:sp>
      <p:sp>
        <p:nvSpPr>
          <p:cNvPr id="7" name="Rectangle 6"/>
          <p:cNvSpPr/>
          <p:nvPr userDrawn="1"/>
        </p:nvSpPr>
        <p:spPr>
          <a:xfrm>
            <a:off x="0" y="6381328"/>
            <a:ext cx="9180512" cy="504056"/>
          </a:xfrm>
          <a:prstGeom prst="rect">
            <a:avLst/>
          </a:prstGeom>
          <a:solidFill>
            <a:srgbClr val="EAEAE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userDrawn="1"/>
        </p:nvSpPr>
        <p:spPr>
          <a:xfrm>
            <a:off x="0" y="-27384"/>
            <a:ext cx="9144000" cy="961267"/>
          </a:xfrm>
          <a:prstGeom prst="rect">
            <a:avLst/>
          </a:prstGeom>
          <a:solidFill>
            <a:srgbClr val="EAEAEA">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785074577"/>
      </p:ext>
    </p:extLst>
  </p:cSld>
  <p:clrMap bg1="lt1" tx1="dk1" bg2="lt2" tx2="dk2" accent1="accent1" accent2="accent2" accent3="accent3" accent4="accent4" accent5="accent5" accent6="accent6" hlink="hlink" folHlink="folHlink"/>
  <p:sldLayoutIdLst>
    <p:sldLayoutId id="2147484025" r:id="rId1"/>
    <p:sldLayoutId id="2147484026" r:id="rId2"/>
    <p:sldLayoutId id="2147484027" r:id="rId3"/>
    <p:sldLayoutId id="2147484028" r:id="rId4"/>
    <p:sldLayoutId id="2147484029" r:id="rId5"/>
    <p:sldLayoutId id="2147484030" r:id="rId6"/>
    <p:sldLayoutId id="2147484031" r:id="rId7"/>
    <p:sldLayoutId id="2147484032" r:id="rId8"/>
    <p:sldLayoutId id="2147484033" r:id="rId9"/>
    <p:sldLayoutId id="2147484034" r:id="rId10"/>
    <p:sldLayoutId id="214748403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12.emf"/></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emf"/><Relationship Id="rId7" Type="http://schemas.openxmlformats.org/officeDocument/2006/relationships/image" Target="../media/image19.png"/><Relationship Id="rId2" Type="http://schemas.openxmlformats.org/officeDocument/2006/relationships/image" Target="../media/image14.emf"/><Relationship Id="rId1" Type="http://schemas.openxmlformats.org/officeDocument/2006/relationships/slideLayout" Target="../slideLayouts/slideLayout2.xml"/><Relationship Id="rId6" Type="http://schemas.openxmlformats.org/officeDocument/2006/relationships/image" Target="../media/image18.emf"/><Relationship Id="rId5" Type="http://schemas.openxmlformats.org/officeDocument/2006/relationships/image" Target="../media/image17.emf"/><Relationship Id="rId4" Type="http://schemas.openxmlformats.org/officeDocument/2006/relationships/image" Target="../media/image16.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 Id="rId5" Type="http://schemas.openxmlformats.org/officeDocument/2006/relationships/image" Target="../media/image10.emf"/><Relationship Id="rId4" Type="http://schemas.openxmlformats.org/officeDocument/2006/relationships/image" Target="../media/image9.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56792"/>
            <a:ext cx="7772400" cy="1470025"/>
          </a:xfrm>
        </p:spPr>
        <p:txBody>
          <a:bodyPr/>
          <a:lstStyle/>
          <a:p>
            <a:r>
              <a:rPr lang="fr-FR" b="1" i="1" dirty="0"/>
              <a:t>« Je ne suis pas faible, je suis une marque ! »</a:t>
            </a:r>
            <a:endParaRPr lang="fr-FR" dirty="0"/>
          </a:p>
        </p:txBody>
      </p:sp>
      <p:sp>
        <p:nvSpPr>
          <p:cNvPr id="3" name="Sous-titre 2"/>
          <p:cNvSpPr>
            <a:spLocks noGrp="1"/>
          </p:cNvSpPr>
          <p:nvPr>
            <p:ph type="subTitle" idx="1"/>
          </p:nvPr>
        </p:nvSpPr>
        <p:spPr>
          <a:xfrm>
            <a:off x="1371600" y="3312567"/>
            <a:ext cx="6400800" cy="1752600"/>
          </a:xfrm>
        </p:spPr>
        <p:txBody>
          <a:bodyPr/>
          <a:lstStyle/>
          <a:p>
            <a:r>
              <a:rPr lang="fr-FR" dirty="0"/>
              <a:t>Commissions ‘Marques Nationales’ et ‘Relations internationales et européennes’ </a:t>
            </a:r>
          </a:p>
        </p:txBody>
      </p:sp>
      <p:sp>
        <p:nvSpPr>
          <p:cNvPr id="4" name="ZoneTexte 3"/>
          <p:cNvSpPr txBox="1"/>
          <p:nvPr/>
        </p:nvSpPr>
        <p:spPr>
          <a:xfrm>
            <a:off x="2411760" y="5065167"/>
            <a:ext cx="6552728" cy="1200329"/>
          </a:xfrm>
          <a:prstGeom prst="rect">
            <a:avLst/>
          </a:prstGeom>
          <a:noFill/>
        </p:spPr>
        <p:txBody>
          <a:bodyPr wrap="square" rtlCol="0">
            <a:spAutoFit/>
          </a:bodyPr>
          <a:lstStyle/>
          <a:p>
            <a:pPr algn="r"/>
            <a:r>
              <a:rPr lang="fr-FR" b="1" i="1" dirty="0"/>
              <a:t>Lundi 18 décembre 2017</a:t>
            </a:r>
          </a:p>
          <a:p>
            <a:pPr algn="r"/>
            <a:endParaRPr lang="fr-FR" b="1" i="1" dirty="0"/>
          </a:p>
          <a:p>
            <a:pPr algn="r"/>
            <a:r>
              <a:rPr lang="fr-FR" b="1" i="1" dirty="0">
                <a:solidFill>
                  <a:srgbClr val="C00000"/>
                </a:solidFill>
              </a:rPr>
              <a:t>BENJAMIN MOUCHE (Senior IP Legal </a:t>
            </a:r>
            <a:r>
              <a:rPr lang="fr-FR" b="1" i="1" dirty="0" err="1">
                <a:solidFill>
                  <a:srgbClr val="C00000"/>
                </a:solidFill>
              </a:rPr>
              <a:t>Counsel</a:t>
            </a:r>
            <a:r>
              <a:rPr lang="fr-FR" b="1" i="1" dirty="0">
                <a:solidFill>
                  <a:srgbClr val="C00000"/>
                </a:solidFill>
              </a:rPr>
              <a:t>, DANONE)</a:t>
            </a:r>
          </a:p>
          <a:p>
            <a:pPr algn="r"/>
            <a:r>
              <a:rPr lang="fr-FR" b="1" i="1" dirty="0">
                <a:solidFill>
                  <a:srgbClr val="C00000"/>
                </a:solidFill>
              </a:rPr>
              <a:t>JÉRÔME TASSI (Avocat, ORIS AVOCATS</a:t>
            </a:r>
            <a:r>
              <a:rPr lang="fr-FR" b="1" i="1" dirty="0"/>
              <a:t>)</a:t>
            </a:r>
          </a:p>
        </p:txBody>
      </p:sp>
      <p:pic>
        <p:nvPicPr>
          <p:cNvPr id="1026" name="Picture 2" descr="association des praticiensdu droit des marques et des modèles">
            <a:extLst>
              <a:ext uri="{FF2B5EF4-FFF2-40B4-BE49-F238E27FC236}">
                <a16:creationId xmlns:a16="http://schemas.microsoft.com/office/drawing/2014/main" id="{F6793BBE-DFB8-4F5E-B85D-1F6A7F3CB6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3888" y="128042"/>
            <a:ext cx="2016224" cy="14325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7130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B24FF3-E6E1-4C2C-8511-94F09BF63758}"/>
              </a:ext>
            </a:extLst>
          </p:cNvPr>
          <p:cNvSpPr>
            <a:spLocks noGrp="1"/>
          </p:cNvSpPr>
          <p:nvPr>
            <p:ph type="title"/>
          </p:nvPr>
        </p:nvSpPr>
        <p:spPr>
          <a:xfrm>
            <a:off x="457200" y="476672"/>
            <a:ext cx="8229600" cy="360040"/>
          </a:xfrm>
        </p:spPr>
        <p:txBody>
          <a:bodyPr>
            <a:noAutofit/>
          </a:bodyPr>
          <a:lstStyle/>
          <a:p>
            <a:r>
              <a:rPr lang="fr-FR" sz="2800" dirty="0">
                <a:solidFill>
                  <a:srgbClr val="FF0000"/>
                </a:solidFill>
              </a:rPr>
              <a:t>I - RAPPEL DE LA SITUATION AVANT KOMPRESSOR</a:t>
            </a:r>
            <a:endParaRPr lang="fr-FR" sz="2800" dirty="0"/>
          </a:p>
        </p:txBody>
      </p:sp>
      <p:sp>
        <p:nvSpPr>
          <p:cNvPr id="3" name="Espace réservé du contenu 2">
            <a:extLst>
              <a:ext uri="{FF2B5EF4-FFF2-40B4-BE49-F238E27FC236}">
                <a16:creationId xmlns:a16="http://schemas.microsoft.com/office/drawing/2014/main" id="{7165A8BC-F38F-4BDD-8D72-0B9AB30D6326}"/>
              </a:ext>
            </a:extLst>
          </p:cNvPr>
          <p:cNvSpPr>
            <a:spLocks noGrp="1"/>
          </p:cNvSpPr>
          <p:nvPr>
            <p:ph idx="1"/>
          </p:nvPr>
        </p:nvSpPr>
        <p:spPr>
          <a:xfrm>
            <a:off x="251520" y="1354013"/>
            <a:ext cx="8435280" cy="4955307"/>
          </a:xfrm>
        </p:spPr>
        <p:txBody>
          <a:bodyPr>
            <a:normAutofit/>
          </a:bodyPr>
          <a:lstStyle/>
          <a:p>
            <a:pPr algn="just"/>
            <a:r>
              <a:rPr lang="fr-FR" sz="2400" dirty="0">
                <a:solidFill>
                  <a:srgbClr val="FF0000"/>
                </a:solidFill>
              </a:rPr>
              <a:t>Lorsque l’élément coïncidant n’a pas de caractère distinctif, le principe est l’absence de RDC </a:t>
            </a:r>
            <a:r>
              <a:rPr lang="fr-FR" sz="2000" dirty="0"/>
              <a:t>mais un RDC peut être reconnu si : </a:t>
            </a:r>
          </a:p>
          <a:p>
            <a:pPr lvl="1" algn="just">
              <a:buFont typeface="Arial" panose="020B0604020202020204" pitchFamily="34" charset="0"/>
              <a:buChar char="•"/>
            </a:pPr>
            <a:r>
              <a:rPr lang="fr-FR" sz="2000" b="1" dirty="0"/>
              <a:t>les marques contiennent également d’autres éléments figuratifs et/ou verbaux similaires</a:t>
            </a:r>
            <a:r>
              <a:rPr lang="fr-FR" sz="2000" dirty="0"/>
              <a:t> ;</a:t>
            </a:r>
          </a:p>
          <a:p>
            <a:pPr lvl="1" algn="just">
              <a:buFont typeface="Arial" panose="020B0604020202020204" pitchFamily="34" charset="0"/>
              <a:buChar char="•"/>
            </a:pPr>
            <a:r>
              <a:rPr lang="fr-FR" sz="2000" dirty="0"/>
              <a:t>Et si </a:t>
            </a:r>
            <a:r>
              <a:rPr lang="fr-FR" sz="2000" b="1" dirty="0"/>
              <a:t>l’impression d’ensemble suscitée par les marques est hautement similaire</a:t>
            </a:r>
            <a:r>
              <a:rPr lang="fr-FR" sz="2000" dirty="0"/>
              <a:t>, voire identique. </a:t>
            </a:r>
          </a:p>
          <a:p>
            <a:pPr marL="0" indent="0">
              <a:buNone/>
            </a:pPr>
            <a:r>
              <a:rPr lang="fr-FR" dirty="0"/>
              <a:t>																	</a:t>
            </a:r>
          </a:p>
        </p:txBody>
      </p:sp>
      <p:sp>
        <p:nvSpPr>
          <p:cNvPr id="5" name="Espace réservé du numéro de diapositive 4">
            <a:extLst>
              <a:ext uri="{FF2B5EF4-FFF2-40B4-BE49-F238E27FC236}">
                <a16:creationId xmlns:a16="http://schemas.microsoft.com/office/drawing/2014/main" id="{27301C4A-B899-475A-B1E6-C7707B7283A8}"/>
              </a:ext>
            </a:extLst>
          </p:cNvPr>
          <p:cNvSpPr>
            <a:spLocks noGrp="1"/>
          </p:cNvSpPr>
          <p:nvPr>
            <p:ph type="sldNum" sz="quarter" idx="12"/>
          </p:nvPr>
        </p:nvSpPr>
        <p:spPr/>
        <p:txBody>
          <a:bodyPr/>
          <a:lstStyle/>
          <a:p>
            <a:pPr>
              <a:defRPr/>
            </a:pPr>
            <a:fld id="{E94989EF-DADC-437B-B86C-7E87FFC675AC}" type="slidenum">
              <a:rPr lang="fr-FR" smtClean="0"/>
              <a:pPr>
                <a:defRPr/>
              </a:pPr>
              <a:t>10</a:t>
            </a:fld>
            <a:endParaRPr lang="fr-FR"/>
          </a:p>
        </p:txBody>
      </p:sp>
      <p:graphicFrame>
        <p:nvGraphicFramePr>
          <p:cNvPr id="9" name="Espace réservé du contenu 6">
            <a:extLst>
              <a:ext uri="{FF2B5EF4-FFF2-40B4-BE49-F238E27FC236}">
                <a16:creationId xmlns:a16="http://schemas.microsoft.com/office/drawing/2014/main" id="{81F403EA-B1DE-4F94-A983-EA389EE65B6B}"/>
              </a:ext>
            </a:extLst>
          </p:cNvPr>
          <p:cNvGraphicFramePr>
            <a:graphicFrameLocks/>
          </p:cNvGraphicFramePr>
          <p:nvPr/>
        </p:nvGraphicFramePr>
        <p:xfrm>
          <a:off x="4572000" y="4030960"/>
          <a:ext cx="2962672" cy="21210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Espace réservé du contenu 5">
            <a:extLst>
              <a:ext uri="{FF2B5EF4-FFF2-40B4-BE49-F238E27FC236}">
                <a16:creationId xmlns:a16="http://schemas.microsoft.com/office/drawing/2014/main" id="{4E37260F-B6F6-452D-B9CB-AB7946388894}"/>
              </a:ext>
            </a:extLst>
          </p:cNvPr>
          <p:cNvGraphicFramePr>
            <a:graphicFrameLocks/>
          </p:cNvGraphicFramePr>
          <p:nvPr>
            <p:extLst>
              <p:ext uri="{D42A27DB-BD31-4B8C-83A1-F6EECF244321}">
                <p14:modId xmlns:p14="http://schemas.microsoft.com/office/powerpoint/2010/main" val="1151579432"/>
              </p:ext>
            </p:extLst>
          </p:nvPr>
        </p:nvGraphicFramePr>
        <p:xfrm>
          <a:off x="313184" y="3742623"/>
          <a:ext cx="8435280" cy="2422681"/>
        </p:xfrm>
        <a:graphic>
          <a:graphicData uri="http://schemas.openxmlformats.org/drawingml/2006/table">
            <a:tbl>
              <a:tblPr firstRow="1" bandRow="1">
                <a:tableStyleId>{21E4AEA4-8DFA-4A89-87EB-49C32662AFE0}</a:tableStyleId>
              </a:tblPr>
              <a:tblGrid>
                <a:gridCol w="2108820">
                  <a:extLst>
                    <a:ext uri="{9D8B030D-6E8A-4147-A177-3AD203B41FA5}">
                      <a16:colId xmlns:a16="http://schemas.microsoft.com/office/drawing/2014/main" val="2846570309"/>
                    </a:ext>
                  </a:extLst>
                </a:gridCol>
                <a:gridCol w="2108820">
                  <a:extLst>
                    <a:ext uri="{9D8B030D-6E8A-4147-A177-3AD203B41FA5}">
                      <a16:colId xmlns:a16="http://schemas.microsoft.com/office/drawing/2014/main" val="2852797630"/>
                    </a:ext>
                  </a:extLst>
                </a:gridCol>
                <a:gridCol w="2108820">
                  <a:extLst>
                    <a:ext uri="{9D8B030D-6E8A-4147-A177-3AD203B41FA5}">
                      <a16:colId xmlns:a16="http://schemas.microsoft.com/office/drawing/2014/main" val="2345882995"/>
                    </a:ext>
                  </a:extLst>
                </a:gridCol>
                <a:gridCol w="2108820">
                  <a:extLst>
                    <a:ext uri="{9D8B030D-6E8A-4147-A177-3AD203B41FA5}">
                      <a16:colId xmlns:a16="http://schemas.microsoft.com/office/drawing/2014/main" val="2449949065"/>
                    </a:ext>
                  </a:extLst>
                </a:gridCol>
              </a:tblGrid>
              <a:tr h="432048">
                <a:tc>
                  <a:txBody>
                    <a:bodyPr/>
                    <a:lstStyle/>
                    <a:p>
                      <a:r>
                        <a:rPr lang="fr-FR" dirty="0"/>
                        <a:t>Marque antérieure</a:t>
                      </a:r>
                    </a:p>
                  </a:txBody>
                  <a:tcPr/>
                </a:tc>
                <a:tc>
                  <a:txBody>
                    <a:bodyPr/>
                    <a:lstStyle/>
                    <a:p>
                      <a:r>
                        <a:rPr lang="fr-FR" dirty="0"/>
                        <a:t>Marque postérieure</a:t>
                      </a:r>
                    </a:p>
                  </a:txBody>
                  <a:tcPr/>
                </a:tc>
                <a:tc>
                  <a:txBody>
                    <a:bodyPr/>
                    <a:lstStyle/>
                    <a:p>
                      <a:r>
                        <a:rPr lang="fr-FR" dirty="0"/>
                        <a:t>Domaine</a:t>
                      </a:r>
                    </a:p>
                  </a:txBody>
                  <a:tcPr/>
                </a:tc>
                <a:tc>
                  <a:txBody>
                    <a:bodyPr/>
                    <a:lstStyle/>
                    <a:p>
                      <a:r>
                        <a:rPr lang="fr-FR" dirty="0"/>
                        <a:t>Résultat</a:t>
                      </a:r>
                    </a:p>
                  </a:txBody>
                  <a:tcPr/>
                </a:tc>
                <a:extLst>
                  <a:ext uri="{0D108BD9-81ED-4DB2-BD59-A6C34878D82A}">
                    <a16:rowId xmlns:a16="http://schemas.microsoft.com/office/drawing/2014/main" val="879646432"/>
                  </a:ext>
                </a:extLst>
              </a:tr>
              <a:tr h="1051429">
                <a:tc>
                  <a:txBody>
                    <a:bodyPr/>
                    <a:lstStyle/>
                    <a:p>
                      <a:endParaRPr lang="fr-FR" dirty="0"/>
                    </a:p>
                  </a:txBody>
                  <a:tcPr/>
                </a:tc>
                <a:tc>
                  <a:txBody>
                    <a:bodyPr/>
                    <a:lstStyle/>
                    <a:p>
                      <a:endParaRPr lang="fr-FR" dirty="0"/>
                    </a:p>
                  </a:txBody>
                  <a:tcPr/>
                </a:tc>
                <a:tc>
                  <a:txBody>
                    <a:bodyPr/>
                    <a:lstStyle/>
                    <a:p>
                      <a:r>
                        <a:rPr lang="fr-FR" dirty="0"/>
                        <a:t>Gestion de l’eau</a:t>
                      </a:r>
                    </a:p>
                  </a:txBody>
                  <a:tcPr/>
                </a:tc>
                <a:tc>
                  <a:txBody>
                    <a:bodyPr/>
                    <a:lstStyle/>
                    <a:p>
                      <a:r>
                        <a:rPr lang="fr-FR" b="1" dirty="0"/>
                        <a:t>Pas de RDC</a:t>
                      </a:r>
                    </a:p>
                    <a:p>
                      <a:r>
                        <a:rPr lang="fr-FR" dirty="0"/>
                        <a:t>T-402/13</a:t>
                      </a:r>
                    </a:p>
                    <a:p>
                      <a:r>
                        <a:rPr lang="fr-FR" dirty="0"/>
                        <a:t>25 novembre 2014</a:t>
                      </a:r>
                    </a:p>
                  </a:txBody>
                  <a:tcPr/>
                </a:tc>
                <a:extLst>
                  <a:ext uri="{0D108BD9-81ED-4DB2-BD59-A6C34878D82A}">
                    <a16:rowId xmlns:a16="http://schemas.microsoft.com/office/drawing/2014/main" val="889061953"/>
                  </a:ext>
                </a:extLst>
              </a:tr>
              <a:tr h="939204">
                <a:tc>
                  <a:txBody>
                    <a:bodyPr/>
                    <a:lstStyle/>
                    <a:p>
                      <a:pPr algn="ctr"/>
                      <a:r>
                        <a:rPr lang="fr-FR" dirty="0"/>
                        <a:t>BIOCERT</a:t>
                      </a:r>
                    </a:p>
                  </a:txBody>
                  <a:tcPr/>
                </a:tc>
                <a:tc>
                  <a:txBody>
                    <a:bodyPr/>
                    <a:lstStyle/>
                    <a:p>
                      <a:pPr algn="ctr"/>
                      <a:r>
                        <a:rPr lang="fr-FR" dirty="0"/>
                        <a:t>BIOCEF</a:t>
                      </a:r>
                    </a:p>
                  </a:txBody>
                  <a:tcPr/>
                </a:tc>
                <a:tc>
                  <a:txBody>
                    <a:bodyPr/>
                    <a:lstStyle/>
                    <a:p>
                      <a:pPr algn="ctr"/>
                      <a:r>
                        <a:rPr lang="fr-FR" dirty="0"/>
                        <a:t>Produits Pharma</a:t>
                      </a:r>
                    </a:p>
                  </a:txBody>
                  <a:tcPr/>
                </a:tc>
                <a:tc>
                  <a:txBody>
                    <a:bodyPr/>
                    <a:lstStyle/>
                    <a:p>
                      <a:r>
                        <a:rPr lang="fr-FR" b="1" dirty="0"/>
                        <a:t>RDC</a:t>
                      </a:r>
                    </a:p>
                    <a:p>
                      <a:r>
                        <a:rPr lang="fr-FR" dirty="0"/>
                        <a:t>T-605/11</a:t>
                      </a:r>
                    </a:p>
                    <a:p>
                      <a:r>
                        <a:rPr lang="fr-FR" dirty="0"/>
                        <a:t>10 décembre 2014</a:t>
                      </a:r>
                    </a:p>
                  </a:txBody>
                  <a:tcPr/>
                </a:tc>
                <a:extLst>
                  <a:ext uri="{0D108BD9-81ED-4DB2-BD59-A6C34878D82A}">
                    <a16:rowId xmlns:a16="http://schemas.microsoft.com/office/drawing/2014/main" val="2770543532"/>
                  </a:ext>
                </a:extLst>
              </a:tr>
            </a:tbl>
          </a:graphicData>
        </a:graphic>
      </p:graphicFrame>
      <p:pic>
        <p:nvPicPr>
          <p:cNvPr id="13" name="Image 12">
            <a:extLst>
              <a:ext uri="{FF2B5EF4-FFF2-40B4-BE49-F238E27FC236}">
                <a16:creationId xmlns:a16="http://schemas.microsoft.com/office/drawing/2014/main" id="{D5C70B0F-297C-47E2-B390-6236B7E2DF77}"/>
              </a:ext>
            </a:extLst>
          </p:cNvPr>
          <p:cNvPicPr>
            <a:picLocks noChangeAspect="1"/>
          </p:cNvPicPr>
          <p:nvPr/>
        </p:nvPicPr>
        <p:blipFill>
          <a:blip r:embed="rId3"/>
          <a:stretch>
            <a:fillRect/>
          </a:stretch>
        </p:blipFill>
        <p:spPr>
          <a:xfrm>
            <a:off x="456743" y="4356150"/>
            <a:ext cx="1800200" cy="735359"/>
          </a:xfrm>
          <a:prstGeom prst="rect">
            <a:avLst/>
          </a:prstGeom>
        </p:spPr>
      </p:pic>
      <p:pic>
        <p:nvPicPr>
          <p:cNvPr id="14" name="Image 13">
            <a:extLst>
              <a:ext uri="{FF2B5EF4-FFF2-40B4-BE49-F238E27FC236}">
                <a16:creationId xmlns:a16="http://schemas.microsoft.com/office/drawing/2014/main" id="{4530F053-83A0-42D0-85D2-E8CC5D382BC6}"/>
              </a:ext>
            </a:extLst>
          </p:cNvPr>
          <p:cNvPicPr>
            <a:picLocks noChangeAspect="1"/>
          </p:cNvPicPr>
          <p:nvPr/>
        </p:nvPicPr>
        <p:blipFill>
          <a:blip r:embed="rId4"/>
          <a:stretch>
            <a:fillRect/>
          </a:stretch>
        </p:blipFill>
        <p:spPr>
          <a:xfrm>
            <a:off x="2483768" y="4388229"/>
            <a:ext cx="1944216" cy="540629"/>
          </a:xfrm>
          <a:prstGeom prst="rect">
            <a:avLst/>
          </a:prstGeom>
        </p:spPr>
      </p:pic>
    </p:spTree>
    <p:extLst>
      <p:ext uri="{BB962C8B-B14F-4D97-AF65-F5344CB8AC3E}">
        <p14:creationId xmlns:p14="http://schemas.microsoft.com/office/powerpoint/2010/main" val="173284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B24FF3-E6E1-4C2C-8511-94F09BF63758}"/>
              </a:ext>
            </a:extLst>
          </p:cNvPr>
          <p:cNvSpPr>
            <a:spLocks noGrp="1"/>
          </p:cNvSpPr>
          <p:nvPr>
            <p:ph type="title"/>
          </p:nvPr>
        </p:nvSpPr>
        <p:spPr>
          <a:xfrm>
            <a:off x="457200" y="476672"/>
            <a:ext cx="8229600" cy="360040"/>
          </a:xfrm>
        </p:spPr>
        <p:txBody>
          <a:bodyPr>
            <a:noAutofit/>
          </a:bodyPr>
          <a:lstStyle/>
          <a:p>
            <a:r>
              <a:rPr lang="fr-FR" sz="2800" dirty="0">
                <a:solidFill>
                  <a:srgbClr val="FF0000"/>
                </a:solidFill>
              </a:rPr>
              <a:t>I - RAPPEL DE LA SITUATION AVANT KOMPRESSOR</a:t>
            </a:r>
            <a:endParaRPr lang="fr-FR" sz="2800" dirty="0"/>
          </a:p>
        </p:txBody>
      </p:sp>
      <p:sp>
        <p:nvSpPr>
          <p:cNvPr id="3" name="Espace réservé du contenu 2">
            <a:extLst>
              <a:ext uri="{FF2B5EF4-FFF2-40B4-BE49-F238E27FC236}">
                <a16:creationId xmlns:a16="http://schemas.microsoft.com/office/drawing/2014/main" id="{7165A8BC-F38F-4BDD-8D72-0B9AB30D6326}"/>
              </a:ext>
            </a:extLst>
          </p:cNvPr>
          <p:cNvSpPr>
            <a:spLocks noGrp="1"/>
          </p:cNvSpPr>
          <p:nvPr>
            <p:ph idx="1"/>
          </p:nvPr>
        </p:nvSpPr>
        <p:spPr/>
        <p:txBody>
          <a:bodyPr>
            <a:normAutofit/>
          </a:bodyPr>
          <a:lstStyle/>
          <a:p>
            <a:pPr marL="342900" lvl="1" indent="-342900" algn="just">
              <a:buFont typeface="Arial" panose="020B0604020202020204" pitchFamily="34" charset="0"/>
              <a:buChar char="•"/>
            </a:pPr>
            <a:r>
              <a:rPr lang="fr-FR" sz="2000" dirty="0">
                <a:solidFill>
                  <a:srgbClr val="FF0000"/>
                </a:solidFill>
              </a:rPr>
              <a:t>Statistiques de RDC lorsqu’il existe un élément faible coïncidant entre les marques :</a:t>
            </a:r>
          </a:p>
          <a:p>
            <a:endParaRPr lang="fr-FR" dirty="0"/>
          </a:p>
        </p:txBody>
      </p:sp>
      <p:sp>
        <p:nvSpPr>
          <p:cNvPr id="5" name="Espace réservé du numéro de diapositive 4">
            <a:extLst>
              <a:ext uri="{FF2B5EF4-FFF2-40B4-BE49-F238E27FC236}">
                <a16:creationId xmlns:a16="http://schemas.microsoft.com/office/drawing/2014/main" id="{27301C4A-B899-475A-B1E6-C7707B7283A8}"/>
              </a:ext>
            </a:extLst>
          </p:cNvPr>
          <p:cNvSpPr>
            <a:spLocks noGrp="1"/>
          </p:cNvSpPr>
          <p:nvPr>
            <p:ph type="sldNum" sz="quarter" idx="12"/>
          </p:nvPr>
        </p:nvSpPr>
        <p:spPr/>
        <p:txBody>
          <a:bodyPr/>
          <a:lstStyle/>
          <a:p>
            <a:pPr>
              <a:defRPr/>
            </a:pPr>
            <a:fld id="{E94989EF-DADC-437B-B86C-7E87FFC675AC}" type="slidenum">
              <a:rPr lang="fr-FR" smtClean="0"/>
              <a:pPr>
                <a:defRPr/>
              </a:pPr>
              <a:t>11</a:t>
            </a:fld>
            <a:endParaRPr lang="fr-FR"/>
          </a:p>
        </p:txBody>
      </p:sp>
      <p:graphicFrame>
        <p:nvGraphicFramePr>
          <p:cNvPr id="8" name="Espace réservé du contenu 6">
            <a:extLst>
              <a:ext uri="{FF2B5EF4-FFF2-40B4-BE49-F238E27FC236}">
                <a16:creationId xmlns:a16="http://schemas.microsoft.com/office/drawing/2014/main" id="{08685091-21D4-4A5C-80B0-095D69F20778}"/>
              </a:ext>
            </a:extLst>
          </p:cNvPr>
          <p:cNvGraphicFramePr>
            <a:graphicFrameLocks/>
          </p:cNvGraphicFramePr>
          <p:nvPr>
            <p:extLst>
              <p:ext uri="{D42A27DB-BD31-4B8C-83A1-F6EECF244321}">
                <p14:modId xmlns:p14="http://schemas.microsoft.com/office/powerpoint/2010/main" val="2720576266"/>
              </p:ext>
            </p:extLst>
          </p:nvPr>
        </p:nvGraphicFramePr>
        <p:xfrm>
          <a:off x="827584" y="2996953"/>
          <a:ext cx="3826768" cy="316629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Espace réservé du contenu 6">
            <a:extLst>
              <a:ext uri="{FF2B5EF4-FFF2-40B4-BE49-F238E27FC236}">
                <a16:creationId xmlns:a16="http://schemas.microsoft.com/office/drawing/2014/main" id="{81F403EA-B1DE-4F94-A983-EA389EE65B6B}"/>
              </a:ext>
            </a:extLst>
          </p:cNvPr>
          <p:cNvGraphicFramePr>
            <a:graphicFrameLocks/>
          </p:cNvGraphicFramePr>
          <p:nvPr>
            <p:extLst>
              <p:ext uri="{D42A27DB-BD31-4B8C-83A1-F6EECF244321}">
                <p14:modId xmlns:p14="http://schemas.microsoft.com/office/powerpoint/2010/main" val="69152041"/>
              </p:ext>
            </p:extLst>
          </p:nvPr>
        </p:nvGraphicFramePr>
        <p:xfrm>
          <a:off x="4572000" y="2996954"/>
          <a:ext cx="4114800" cy="315510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75452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B24FF3-E6E1-4C2C-8511-94F09BF63758}"/>
              </a:ext>
            </a:extLst>
          </p:cNvPr>
          <p:cNvSpPr>
            <a:spLocks noGrp="1"/>
          </p:cNvSpPr>
          <p:nvPr>
            <p:ph type="title"/>
          </p:nvPr>
        </p:nvSpPr>
        <p:spPr>
          <a:xfrm>
            <a:off x="457200" y="476672"/>
            <a:ext cx="8229600" cy="360040"/>
          </a:xfrm>
        </p:spPr>
        <p:txBody>
          <a:bodyPr>
            <a:noAutofit/>
          </a:bodyPr>
          <a:lstStyle/>
          <a:p>
            <a:r>
              <a:rPr lang="fr-FR" sz="2800" dirty="0">
                <a:solidFill>
                  <a:srgbClr val="FF0000"/>
                </a:solidFill>
              </a:rPr>
              <a:t>I - RAPPEL DE LA SITUATION AVANT KOMPRESSOR</a:t>
            </a:r>
            <a:endParaRPr lang="fr-FR" sz="2800" dirty="0"/>
          </a:p>
        </p:txBody>
      </p:sp>
      <p:sp>
        <p:nvSpPr>
          <p:cNvPr id="3" name="Espace réservé du contenu 2">
            <a:extLst>
              <a:ext uri="{FF2B5EF4-FFF2-40B4-BE49-F238E27FC236}">
                <a16:creationId xmlns:a16="http://schemas.microsoft.com/office/drawing/2014/main" id="{7165A8BC-F38F-4BDD-8D72-0B9AB30D6326}"/>
              </a:ext>
            </a:extLst>
          </p:cNvPr>
          <p:cNvSpPr>
            <a:spLocks noGrp="1"/>
          </p:cNvSpPr>
          <p:nvPr>
            <p:ph idx="1"/>
          </p:nvPr>
        </p:nvSpPr>
        <p:spPr>
          <a:xfrm>
            <a:off x="251520" y="1124744"/>
            <a:ext cx="8435280" cy="5544616"/>
          </a:xfrm>
        </p:spPr>
        <p:txBody>
          <a:bodyPr>
            <a:normAutofit fontScale="92500" lnSpcReduction="20000"/>
          </a:bodyPr>
          <a:lstStyle/>
          <a:p>
            <a:pPr marL="0" indent="0">
              <a:buNone/>
            </a:pPr>
            <a:r>
              <a:rPr lang="fr-FR" dirty="0">
                <a:solidFill>
                  <a:srgbClr val="FF0000"/>
                </a:solidFill>
              </a:rPr>
              <a:t>B - Le sort de la marque faible antérieure dans la procédure d’opposition ?</a:t>
            </a:r>
          </a:p>
          <a:p>
            <a:pPr marL="0" indent="0" algn="just">
              <a:buNone/>
            </a:pPr>
            <a:r>
              <a:rPr lang="fr-FR" sz="2800" dirty="0"/>
              <a:t>Des pratiques divergentes qui convergent:</a:t>
            </a:r>
          </a:p>
          <a:p>
            <a:pPr algn="just"/>
            <a:endParaRPr lang="fr-FR" sz="1100" dirty="0"/>
          </a:p>
          <a:p>
            <a:pPr algn="just">
              <a:spcAft>
                <a:spcPts val="600"/>
              </a:spcAft>
            </a:pPr>
            <a:r>
              <a:rPr lang="fr-FR" sz="2000" b="1" dirty="0"/>
              <a:t>La validité d’une marque internationale ou nationale peut être mise en cause en raison de l’absence de caractère distinctif uniquement dans le cadre d’une procédure de nullité entamée dans l’État membre</a:t>
            </a:r>
            <a:r>
              <a:rPr lang="fr-FR" sz="2000" dirty="0"/>
              <a:t> (</a:t>
            </a:r>
            <a:r>
              <a:rPr lang="fr-FR" sz="2000" i="1" dirty="0"/>
              <a:t>C-196/11 P, 24 mai 2012, Formula One </a:t>
            </a:r>
            <a:r>
              <a:rPr lang="fr-FR" sz="2000" i="1" dirty="0" err="1"/>
              <a:t>Licensing</a:t>
            </a:r>
            <a:r>
              <a:rPr lang="fr-FR" sz="2000" i="1" dirty="0"/>
              <a:t> OHMI</a:t>
            </a:r>
            <a:r>
              <a:rPr lang="fr-FR" sz="2000" dirty="0"/>
              <a:t>).  Il faut donc reconnaitre un certain niveau de caractère distinctif à la marque antérieure,</a:t>
            </a:r>
          </a:p>
          <a:p>
            <a:pPr algn="just">
              <a:spcAft>
                <a:spcPts val="600"/>
              </a:spcAft>
            </a:pPr>
            <a:r>
              <a:rPr lang="fr-FR" sz="2000" dirty="0"/>
              <a:t>Le seul fait qu’une marque soit enregistrée ne lui confèrerait pas de caractère distinctif. </a:t>
            </a:r>
            <a:r>
              <a:rPr lang="fr-FR" sz="2000" b="1" dirty="0"/>
              <a:t>La Grande Chambre de l’OHMI conclue à l’absence de caractère distinctif de la marque antérieure </a:t>
            </a:r>
            <a:r>
              <a:rPr lang="fr-FR" sz="2000" dirty="0"/>
              <a:t>(</a:t>
            </a:r>
            <a:r>
              <a:rPr lang="fr-FR" sz="2000" i="1" dirty="0"/>
              <a:t>OHIM Gr. Ch.  13 Sept. 2013. </a:t>
            </a:r>
            <a:r>
              <a:rPr lang="fr-FR" sz="2000" i="1" dirty="0" err="1"/>
              <a:t>Ultimate</a:t>
            </a:r>
            <a:r>
              <a:rPr lang="fr-FR" sz="2000" i="1" dirty="0"/>
              <a:t> Nutrition</a:t>
            </a:r>
            <a:r>
              <a:rPr lang="fr-FR" sz="2000" dirty="0"/>
              <a:t>) et à l’absence de risque de confusion.</a:t>
            </a:r>
          </a:p>
          <a:p>
            <a:pPr marL="342900" lvl="1" indent="-342900" algn="just">
              <a:spcAft>
                <a:spcPts val="600"/>
              </a:spcAft>
              <a:buFont typeface="Arial" panose="020B0604020202020204" pitchFamily="34" charset="0"/>
              <a:buChar char="•"/>
            </a:pPr>
            <a:r>
              <a:rPr lang="fr-FR" sz="2000" dirty="0"/>
              <a:t>PC5 confirme l’arrêt F1- LIVE et retient « qu’</a:t>
            </a:r>
            <a:r>
              <a:rPr lang="fr-FR" sz="2000" b="1" dirty="0"/>
              <a:t>un certain degré de caractère distinctif doit être reconnu à la marque antérieure</a:t>
            </a:r>
            <a:r>
              <a:rPr lang="fr-FR" sz="2000" dirty="0"/>
              <a:t> ». </a:t>
            </a:r>
          </a:p>
          <a:p>
            <a:pPr marL="0" lvl="1" indent="0" algn="just">
              <a:spcAft>
                <a:spcPts val="600"/>
              </a:spcAft>
              <a:buNone/>
            </a:pPr>
            <a:r>
              <a:rPr lang="fr-FR" sz="2000" dirty="0"/>
              <a:t>La reconnaissance systématique du caractère distinctif pour la marque antérieure </a:t>
            </a:r>
            <a:r>
              <a:rPr lang="fr-FR" sz="2000" dirty="0" err="1"/>
              <a:t>doit-elle</a:t>
            </a:r>
            <a:r>
              <a:rPr lang="fr-FR" sz="2000" dirty="0"/>
              <a:t> conduire à considérer celle-ci comme également distinctive lorsqu’elle est reprise à l’identique dans la marque seconde?</a:t>
            </a:r>
            <a:endParaRPr lang="fr-FR" dirty="0"/>
          </a:p>
        </p:txBody>
      </p:sp>
      <p:sp>
        <p:nvSpPr>
          <p:cNvPr id="5" name="Espace réservé du numéro de diapositive 4">
            <a:extLst>
              <a:ext uri="{FF2B5EF4-FFF2-40B4-BE49-F238E27FC236}">
                <a16:creationId xmlns:a16="http://schemas.microsoft.com/office/drawing/2014/main" id="{27301C4A-B899-475A-B1E6-C7707B7283A8}"/>
              </a:ext>
            </a:extLst>
          </p:cNvPr>
          <p:cNvSpPr>
            <a:spLocks noGrp="1"/>
          </p:cNvSpPr>
          <p:nvPr>
            <p:ph type="sldNum" sz="quarter" idx="12"/>
          </p:nvPr>
        </p:nvSpPr>
        <p:spPr/>
        <p:txBody>
          <a:bodyPr/>
          <a:lstStyle/>
          <a:p>
            <a:pPr>
              <a:defRPr/>
            </a:pPr>
            <a:fld id="{E94989EF-DADC-437B-B86C-7E87FFC675AC}" type="slidenum">
              <a:rPr lang="fr-FR" smtClean="0"/>
              <a:pPr>
                <a:defRPr/>
              </a:pPr>
              <a:t>12</a:t>
            </a:fld>
            <a:endParaRPr lang="fr-FR"/>
          </a:p>
        </p:txBody>
      </p:sp>
    </p:spTree>
    <p:extLst>
      <p:ext uri="{BB962C8B-B14F-4D97-AF65-F5344CB8AC3E}">
        <p14:creationId xmlns:p14="http://schemas.microsoft.com/office/powerpoint/2010/main" val="294820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B24FF3-E6E1-4C2C-8511-94F09BF63758}"/>
              </a:ext>
            </a:extLst>
          </p:cNvPr>
          <p:cNvSpPr>
            <a:spLocks noGrp="1"/>
          </p:cNvSpPr>
          <p:nvPr>
            <p:ph type="title"/>
          </p:nvPr>
        </p:nvSpPr>
        <p:spPr>
          <a:xfrm>
            <a:off x="457200" y="476672"/>
            <a:ext cx="8229600" cy="360040"/>
          </a:xfrm>
        </p:spPr>
        <p:txBody>
          <a:bodyPr>
            <a:noAutofit/>
          </a:bodyPr>
          <a:lstStyle/>
          <a:p>
            <a:r>
              <a:rPr lang="fr-FR" sz="2800" dirty="0">
                <a:solidFill>
                  <a:srgbClr val="FF0000"/>
                </a:solidFill>
              </a:rPr>
              <a:t>I - RAPPEL DE LA SITUATION AVANT KOMPRESSOR</a:t>
            </a:r>
            <a:endParaRPr lang="fr-FR" sz="2800" dirty="0"/>
          </a:p>
        </p:txBody>
      </p:sp>
      <p:sp>
        <p:nvSpPr>
          <p:cNvPr id="3" name="Espace réservé du contenu 2">
            <a:extLst>
              <a:ext uri="{FF2B5EF4-FFF2-40B4-BE49-F238E27FC236}">
                <a16:creationId xmlns:a16="http://schemas.microsoft.com/office/drawing/2014/main" id="{7165A8BC-F38F-4BDD-8D72-0B9AB30D6326}"/>
              </a:ext>
            </a:extLst>
          </p:cNvPr>
          <p:cNvSpPr>
            <a:spLocks noGrp="1"/>
          </p:cNvSpPr>
          <p:nvPr>
            <p:ph idx="1"/>
          </p:nvPr>
        </p:nvSpPr>
        <p:spPr>
          <a:xfrm>
            <a:off x="251520" y="1124744"/>
            <a:ext cx="8435280" cy="5001419"/>
          </a:xfrm>
        </p:spPr>
        <p:txBody>
          <a:bodyPr>
            <a:normAutofit fontScale="62500" lnSpcReduction="20000"/>
          </a:bodyPr>
          <a:lstStyle/>
          <a:p>
            <a:pPr marL="0" indent="0">
              <a:buNone/>
            </a:pPr>
            <a:r>
              <a:rPr lang="fr-FR" b="1" dirty="0"/>
              <a:t>L’APPORT DU PAQUET MARQUES</a:t>
            </a:r>
          </a:p>
          <a:p>
            <a:pPr marL="0" indent="0">
              <a:buNone/>
            </a:pPr>
            <a:endParaRPr lang="fr-FR" dirty="0">
              <a:solidFill>
                <a:srgbClr val="FF0000"/>
              </a:solidFill>
            </a:endParaRPr>
          </a:p>
          <a:p>
            <a:pPr marL="400050" algn="just"/>
            <a:r>
              <a:rPr lang="fr-FR" sz="2800" b="1" dirty="0"/>
              <a:t>Aucune mention des marques faibles </a:t>
            </a:r>
            <a:r>
              <a:rPr lang="fr-FR" sz="2800" dirty="0"/>
              <a:t>mais introduction de dispositions tempérant l’intérêt présenté par les marques faibles.</a:t>
            </a:r>
          </a:p>
          <a:p>
            <a:pPr marL="57150" indent="0" algn="just">
              <a:buNone/>
            </a:pPr>
            <a:endParaRPr lang="fr-FR" sz="2800" dirty="0"/>
          </a:p>
          <a:p>
            <a:pPr marL="400050" algn="just"/>
            <a:r>
              <a:rPr lang="fr-FR" sz="2800" dirty="0"/>
              <a:t>Mise en place de </a:t>
            </a:r>
            <a:r>
              <a:rPr lang="fr-FR" sz="2800" b="1" dirty="0"/>
              <a:t>procédures de nullité administrées par les offices nationaux </a:t>
            </a:r>
            <a:r>
              <a:rPr lang="fr-FR" sz="2800" dirty="0"/>
              <a:t>(article 45 Directive 2015/2436), plus faciles et moins onéreuses qu’une procédure judiciaire; </a:t>
            </a:r>
          </a:p>
          <a:p>
            <a:pPr marL="57150" indent="0" algn="just">
              <a:buNone/>
            </a:pPr>
            <a:endParaRPr lang="fr-FR" sz="2800" dirty="0"/>
          </a:p>
          <a:p>
            <a:pPr marL="400050" algn="just"/>
            <a:r>
              <a:rPr lang="fr-FR" sz="2800" dirty="0"/>
              <a:t>Mise en place d’un </a:t>
            </a:r>
            <a:r>
              <a:rPr lang="fr-FR" sz="2800" b="1" dirty="0"/>
              <a:t>moyen de défense </a:t>
            </a:r>
            <a:r>
              <a:rPr lang="fr-FR" sz="2800" dirty="0"/>
              <a:t>(article 18 Directive 2015/2436. Même disposition dans le règlement): le défendeur à une action en nullité peut démontrer qu’à la date à laquelle sa marque a été déposée, la marque du demandeur ne bénéficiait pas d’une protection suffisante (notamment pour absence de distinctivité) pour faire échec à cette action. </a:t>
            </a:r>
          </a:p>
          <a:p>
            <a:pPr marL="57150" indent="0" algn="just">
              <a:buNone/>
            </a:pPr>
            <a:endParaRPr lang="fr-FR" sz="2800" dirty="0"/>
          </a:p>
          <a:p>
            <a:pPr marL="57150" indent="0" algn="just">
              <a:buNone/>
            </a:pPr>
            <a:r>
              <a:rPr lang="fr-FR" sz="2800" dirty="0"/>
              <a:t>Ces dispositions vont dans le sens de la sévérité plus grande des offices vis-à-vis des demandes de marque qui leurs sont soumises. </a:t>
            </a:r>
            <a:r>
              <a:rPr lang="fr-FR" sz="2800" b="1" dirty="0"/>
              <a:t>Les marques faibles, notamment la première espèce, devraient voir leur nombre diminuer</a:t>
            </a:r>
            <a:r>
              <a:rPr lang="fr-FR" sz="2800" dirty="0"/>
              <a:t>.</a:t>
            </a:r>
          </a:p>
          <a:p>
            <a:pPr marL="0" indent="0">
              <a:buNone/>
            </a:pPr>
            <a:endParaRPr lang="fr-FR" dirty="0">
              <a:solidFill>
                <a:srgbClr val="FF0000"/>
              </a:solidFill>
            </a:endParaRPr>
          </a:p>
          <a:p>
            <a:pPr marL="0" indent="0">
              <a:buNone/>
            </a:pPr>
            <a:endParaRPr lang="fr-FR" dirty="0">
              <a:solidFill>
                <a:srgbClr val="FF0000"/>
              </a:solidFill>
            </a:endParaRPr>
          </a:p>
          <a:p>
            <a:endParaRPr lang="fr-FR" dirty="0"/>
          </a:p>
        </p:txBody>
      </p:sp>
      <p:sp>
        <p:nvSpPr>
          <p:cNvPr id="5" name="Espace réservé du numéro de diapositive 4">
            <a:extLst>
              <a:ext uri="{FF2B5EF4-FFF2-40B4-BE49-F238E27FC236}">
                <a16:creationId xmlns:a16="http://schemas.microsoft.com/office/drawing/2014/main" id="{27301C4A-B899-475A-B1E6-C7707B7283A8}"/>
              </a:ext>
            </a:extLst>
          </p:cNvPr>
          <p:cNvSpPr>
            <a:spLocks noGrp="1"/>
          </p:cNvSpPr>
          <p:nvPr>
            <p:ph type="sldNum" sz="quarter" idx="12"/>
          </p:nvPr>
        </p:nvSpPr>
        <p:spPr/>
        <p:txBody>
          <a:bodyPr/>
          <a:lstStyle/>
          <a:p>
            <a:pPr>
              <a:defRPr/>
            </a:pPr>
            <a:fld id="{E94989EF-DADC-437B-B86C-7E87FFC675AC}" type="slidenum">
              <a:rPr lang="fr-FR" smtClean="0"/>
              <a:pPr>
                <a:defRPr/>
              </a:pPr>
              <a:t>13</a:t>
            </a:fld>
            <a:endParaRPr lang="fr-FR"/>
          </a:p>
        </p:txBody>
      </p:sp>
    </p:spTree>
    <p:extLst>
      <p:ext uri="{BB962C8B-B14F-4D97-AF65-F5344CB8AC3E}">
        <p14:creationId xmlns:p14="http://schemas.microsoft.com/office/powerpoint/2010/main" val="2376597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0E5894-15A9-43AF-9435-F403BAA24264}"/>
              </a:ext>
            </a:extLst>
          </p:cNvPr>
          <p:cNvSpPr>
            <a:spLocks noGrp="1"/>
          </p:cNvSpPr>
          <p:nvPr>
            <p:ph type="title"/>
          </p:nvPr>
        </p:nvSpPr>
        <p:spPr>
          <a:xfrm>
            <a:off x="457200" y="116632"/>
            <a:ext cx="8229600" cy="1301005"/>
          </a:xfrm>
        </p:spPr>
        <p:txBody>
          <a:bodyPr>
            <a:normAutofit/>
          </a:bodyPr>
          <a:lstStyle/>
          <a:p>
            <a:r>
              <a:rPr lang="fr-FR" sz="3100" dirty="0">
                <a:solidFill>
                  <a:srgbClr val="FF0000"/>
                </a:solidFill>
              </a:rPr>
              <a:t>II - </a:t>
            </a:r>
            <a:r>
              <a:rPr lang="fr-FR" sz="3100" cap="all" dirty="0">
                <a:solidFill>
                  <a:srgbClr val="FF0000"/>
                </a:solidFill>
              </a:rPr>
              <a:t>Effets  et apports de l’arrêt </a:t>
            </a:r>
            <a:r>
              <a:rPr lang="fr-FR" sz="3100" cap="all" dirty="0" err="1">
                <a:solidFill>
                  <a:srgbClr val="FF0000"/>
                </a:solidFill>
              </a:rPr>
              <a:t>Kompressor</a:t>
            </a:r>
            <a:r>
              <a:rPr lang="fr-FR" sz="3100" cap="all" dirty="0">
                <a:solidFill>
                  <a:srgbClr val="FF0000"/>
                </a:solidFill>
              </a:rPr>
              <a:t> </a:t>
            </a:r>
            <a:br>
              <a:rPr lang="fr-FR" cap="all" dirty="0">
                <a:solidFill>
                  <a:srgbClr val="FF0000"/>
                </a:solidFill>
              </a:rPr>
            </a:br>
            <a:endParaRPr lang="fr-FR" dirty="0"/>
          </a:p>
        </p:txBody>
      </p:sp>
      <p:sp>
        <p:nvSpPr>
          <p:cNvPr id="3" name="Espace réservé du contenu 2">
            <a:extLst>
              <a:ext uri="{FF2B5EF4-FFF2-40B4-BE49-F238E27FC236}">
                <a16:creationId xmlns:a16="http://schemas.microsoft.com/office/drawing/2014/main" id="{CC04466B-04D7-4607-8412-CD7E963BD815}"/>
              </a:ext>
            </a:extLst>
          </p:cNvPr>
          <p:cNvSpPr>
            <a:spLocks noGrp="1"/>
          </p:cNvSpPr>
          <p:nvPr>
            <p:ph idx="1"/>
          </p:nvPr>
        </p:nvSpPr>
        <p:spPr>
          <a:xfrm>
            <a:off x="323528" y="1196752"/>
            <a:ext cx="8363272" cy="4929411"/>
          </a:xfrm>
        </p:spPr>
        <p:txBody>
          <a:bodyPr>
            <a:normAutofit fontScale="55000" lnSpcReduction="20000"/>
          </a:bodyPr>
          <a:lstStyle/>
          <a:p>
            <a:pPr marL="400050" lvl="1" indent="0">
              <a:spcBef>
                <a:spcPts val="300"/>
              </a:spcBef>
              <a:buNone/>
            </a:pPr>
            <a:r>
              <a:rPr lang="fr-FR" b="1" cap="all" dirty="0"/>
              <a:t>L’</a:t>
            </a:r>
            <a:r>
              <a:rPr lang="fr-FR" b="1" dirty="0"/>
              <a:t>arrêt KOMPRESSOR (GC CJUE, 8 novembre 2016, C- 43/15): une révolution?</a:t>
            </a:r>
            <a:endParaRPr lang="fr-FR" dirty="0"/>
          </a:p>
          <a:p>
            <a:pPr marL="400050" lvl="1" indent="0">
              <a:spcBef>
                <a:spcPts val="300"/>
              </a:spcBef>
              <a:buNone/>
            </a:pPr>
            <a:endParaRPr lang="fr-FR" dirty="0"/>
          </a:p>
          <a:p>
            <a:pPr marL="400050" lvl="1" indent="0">
              <a:spcBef>
                <a:spcPts val="300"/>
              </a:spcBef>
              <a:buNone/>
            </a:pPr>
            <a:endParaRPr lang="fr-FR" dirty="0"/>
          </a:p>
          <a:p>
            <a:endParaRPr lang="fr-FR" dirty="0"/>
          </a:p>
          <a:p>
            <a:endParaRPr lang="fr-FR" dirty="0"/>
          </a:p>
          <a:p>
            <a:endParaRPr lang="fr-FR" dirty="0"/>
          </a:p>
          <a:p>
            <a:endParaRPr lang="fr-FR" dirty="0"/>
          </a:p>
          <a:p>
            <a:endParaRPr lang="fr-FR" dirty="0"/>
          </a:p>
          <a:p>
            <a:pPr marL="0" indent="0" algn="just">
              <a:buNone/>
            </a:pPr>
            <a:endParaRPr lang="fr-FR" dirty="0">
              <a:solidFill>
                <a:srgbClr val="FF0000"/>
              </a:solidFill>
            </a:endParaRPr>
          </a:p>
          <a:p>
            <a:pPr algn="just"/>
            <a:r>
              <a:rPr lang="fr-FR" dirty="0">
                <a:solidFill>
                  <a:srgbClr val="FF0000"/>
                </a:solidFill>
              </a:rPr>
              <a:t>Fait important: la signe KOMPRESSOR PLUS avait été rejeté pour des aspirateurs (C-88/11, 10 novembre 2011)</a:t>
            </a:r>
          </a:p>
          <a:p>
            <a:pPr algn="just"/>
            <a:r>
              <a:rPr lang="fr-FR" dirty="0">
                <a:solidFill>
                  <a:srgbClr val="FF0000"/>
                </a:solidFill>
              </a:rPr>
              <a:t>Thèse de BOSCH: </a:t>
            </a:r>
            <a:r>
              <a:rPr lang="fr-FR" dirty="0"/>
              <a:t> dans le cas où la marque antérieure est une variante facilement reconnaissable d’une indication descriptive, et où la marque postérieure contient l’indication descriptive en tant que telle, même l’existence de similitudes importantes entre les signes et l’identité des produits que les marques en conflit désignent ne peut permettre de conclure à l’existence d’un RDC, dès lors que les similitudes des signes se limitent aux indications descriptives et ne concernent que des produits qui sont décrits par l’indication. En effet, le public ne percevrait dans une indication descriptive aucune indication d’origine, mais s’orienterait d’après les éléments restants de la marque. </a:t>
            </a:r>
          </a:p>
        </p:txBody>
      </p:sp>
      <p:sp>
        <p:nvSpPr>
          <p:cNvPr id="4" name="Espace réservé du numéro de diapositive 3">
            <a:extLst>
              <a:ext uri="{FF2B5EF4-FFF2-40B4-BE49-F238E27FC236}">
                <a16:creationId xmlns:a16="http://schemas.microsoft.com/office/drawing/2014/main" id="{7D49A7CA-347E-41B4-BD8D-46AD42E09E68}"/>
              </a:ext>
            </a:extLst>
          </p:cNvPr>
          <p:cNvSpPr>
            <a:spLocks noGrp="1"/>
          </p:cNvSpPr>
          <p:nvPr>
            <p:ph type="sldNum" sz="quarter" idx="12"/>
          </p:nvPr>
        </p:nvSpPr>
        <p:spPr/>
        <p:txBody>
          <a:bodyPr/>
          <a:lstStyle/>
          <a:p>
            <a:pPr>
              <a:defRPr/>
            </a:pPr>
            <a:fld id="{E94989EF-DADC-437B-B86C-7E87FFC675AC}" type="slidenum">
              <a:rPr lang="fr-FR" smtClean="0"/>
              <a:pPr>
                <a:defRPr/>
              </a:pPr>
              <a:t>14</a:t>
            </a:fld>
            <a:endParaRPr lang="fr-FR"/>
          </a:p>
        </p:txBody>
      </p:sp>
      <p:graphicFrame>
        <p:nvGraphicFramePr>
          <p:cNvPr id="5" name="Tableau 4">
            <a:extLst>
              <a:ext uri="{FF2B5EF4-FFF2-40B4-BE49-F238E27FC236}">
                <a16:creationId xmlns:a16="http://schemas.microsoft.com/office/drawing/2014/main" id="{3002E4E9-FEF9-4EB0-A45B-5A656B7DB974}"/>
              </a:ext>
            </a:extLst>
          </p:cNvPr>
          <p:cNvGraphicFramePr>
            <a:graphicFrameLocks noGrp="1"/>
          </p:cNvGraphicFramePr>
          <p:nvPr>
            <p:extLst>
              <p:ext uri="{D42A27DB-BD31-4B8C-83A1-F6EECF244321}">
                <p14:modId xmlns:p14="http://schemas.microsoft.com/office/powerpoint/2010/main" val="2140790384"/>
              </p:ext>
            </p:extLst>
          </p:nvPr>
        </p:nvGraphicFramePr>
        <p:xfrm>
          <a:off x="457200" y="1598076"/>
          <a:ext cx="7704857" cy="1688584"/>
        </p:xfrm>
        <a:graphic>
          <a:graphicData uri="http://schemas.openxmlformats.org/drawingml/2006/table">
            <a:tbl>
              <a:tblPr firstRow="1" bandRow="1">
                <a:tableStyleId>{21E4AEA4-8DFA-4A89-87EB-49C32662AFE0}</a:tableStyleId>
              </a:tblPr>
              <a:tblGrid>
                <a:gridCol w="4012554">
                  <a:extLst>
                    <a:ext uri="{9D8B030D-6E8A-4147-A177-3AD203B41FA5}">
                      <a16:colId xmlns:a16="http://schemas.microsoft.com/office/drawing/2014/main" val="2508060593"/>
                    </a:ext>
                  </a:extLst>
                </a:gridCol>
                <a:gridCol w="3692303">
                  <a:extLst>
                    <a:ext uri="{9D8B030D-6E8A-4147-A177-3AD203B41FA5}">
                      <a16:colId xmlns:a16="http://schemas.microsoft.com/office/drawing/2014/main" val="3050942039"/>
                    </a:ext>
                  </a:extLst>
                </a:gridCol>
              </a:tblGrid>
              <a:tr h="453648">
                <a:tc>
                  <a:txBody>
                    <a:bodyPr/>
                    <a:lstStyle/>
                    <a:p>
                      <a:r>
                        <a:rPr lang="fr-FR" dirty="0"/>
                        <a:t>Marques antérieures LG</a:t>
                      </a:r>
                    </a:p>
                  </a:txBody>
                  <a:tcPr/>
                </a:tc>
                <a:tc>
                  <a:txBody>
                    <a:bodyPr/>
                    <a:lstStyle/>
                    <a:p>
                      <a:r>
                        <a:rPr lang="fr-FR" dirty="0"/>
                        <a:t>Demande de marque BOSCH</a:t>
                      </a:r>
                    </a:p>
                  </a:txBody>
                  <a:tcPr/>
                </a:tc>
                <a:extLst>
                  <a:ext uri="{0D108BD9-81ED-4DB2-BD59-A6C34878D82A}">
                    <a16:rowId xmlns:a16="http://schemas.microsoft.com/office/drawing/2014/main" val="2540597499"/>
                  </a:ext>
                </a:extLst>
              </a:tr>
              <a:tr h="1234936">
                <a:tc>
                  <a:txBody>
                    <a:bodyPr/>
                    <a:lstStyle/>
                    <a:p>
                      <a:r>
                        <a:rPr lang="fr-FR" dirty="0"/>
                        <a:t>Marques FR, ES, UK </a:t>
                      </a:r>
                      <a:r>
                        <a:rPr lang="fr-FR" b="1" dirty="0"/>
                        <a:t>KOMPRESSOR</a:t>
                      </a:r>
                    </a:p>
                    <a:p>
                      <a:endParaRPr lang="fr-FR" dirty="0"/>
                    </a:p>
                    <a:p>
                      <a:r>
                        <a:rPr lang="fr-FR" dirty="0"/>
                        <a:t>Marque UE </a:t>
                      </a:r>
                      <a:r>
                        <a:rPr lang="fr-FR" sz="1800" b="1" kern="1200" dirty="0">
                          <a:solidFill>
                            <a:schemeClr val="dk1"/>
                          </a:solidFill>
                          <a:latin typeface="+mn-lt"/>
                          <a:ea typeface="+mn-ea"/>
                          <a:cs typeface="+mn-cs"/>
                        </a:rPr>
                        <a:t>KOMPRESSOR PLUS</a:t>
                      </a:r>
                    </a:p>
                  </a:txBody>
                  <a:tcPr/>
                </a:tc>
                <a:tc>
                  <a:txBody>
                    <a:bodyPr/>
                    <a:lstStyle/>
                    <a:p>
                      <a:endParaRPr lang="fr-FR" dirty="0"/>
                    </a:p>
                  </a:txBody>
                  <a:tcPr/>
                </a:tc>
                <a:extLst>
                  <a:ext uri="{0D108BD9-81ED-4DB2-BD59-A6C34878D82A}">
                    <a16:rowId xmlns:a16="http://schemas.microsoft.com/office/drawing/2014/main" val="265182288"/>
                  </a:ext>
                </a:extLst>
              </a:tr>
            </a:tbl>
          </a:graphicData>
        </a:graphic>
      </p:graphicFrame>
      <p:pic>
        <p:nvPicPr>
          <p:cNvPr id="10" name="Image 9">
            <a:extLst>
              <a:ext uri="{FF2B5EF4-FFF2-40B4-BE49-F238E27FC236}">
                <a16:creationId xmlns:a16="http://schemas.microsoft.com/office/drawing/2014/main" id="{47ABB28B-8770-4B41-94CD-3B3674423C6E}"/>
              </a:ext>
            </a:extLst>
          </p:cNvPr>
          <p:cNvPicPr>
            <a:picLocks noChangeAspect="1"/>
          </p:cNvPicPr>
          <p:nvPr/>
        </p:nvPicPr>
        <p:blipFill>
          <a:blip r:embed="rId2"/>
          <a:stretch>
            <a:fillRect/>
          </a:stretch>
        </p:blipFill>
        <p:spPr>
          <a:xfrm>
            <a:off x="5292080" y="2076696"/>
            <a:ext cx="1790700" cy="1295400"/>
          </a:xfrm>
          <a:prstGeom prst="rect">
            <a:avLst/>
          </a:prstGeom>
        </p:spPr>
      </p:pic>
    </p:spTree>
    <p:extLst>
      <p:ext uri="{BB962C8B-B14F-4D97-AF65-F5344CB8AC3E}">
        <p14:creationId xmlns:p14="http://schemas.microsoft.com/office/powerpoint/2010/main" val="2007621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0E5894-15A9-43AF-9435-F403BAA24264}"/>
              </a:ext>
            </a:extLst>
          </p:cNvPr>
          <p:cNvSpPr>
            <a:spLocks noGrp="1"/>
          </p:cNvSpPr>
          <p:nvPr>
            <p:ph type="title"/>
          </p:nvPr>
        </p:nvSpPr>
        <p:spPr>
          <a:xfrm>
            <a:off x="457200" y="116632"/>
            <a:ext cx="8229600" cy="1301005"/>
          </a:xfrm>
        </p:spPr>
        <p:txBody>
          <a:bodyPr>
            <a:normAutofit/>
          </a:bodyPr>
          <a:lstStyle/>
          <a:p>
            <a:r>
              <a:rPr lang="fr-FR" sz="3100" dirty="0">
                <a:solidFill>
                  <a:srgbClr val="FF0000"/>
                </a:solidFill>
              </a:rPr>
              <a:t>II - </a:t>
            </a:r>
            <a:r>
              <a:rPr lang="fr-FR" sz="3100" cap="all" dirty="0">
                <a:solidFill>
                  <a:srgbClr val="FF0000"/>
                </a:solidFill>
              </a:rPr>
              <a:t>Effets  et apports de l’arrêt </a:t>
            </a:r>
            <a:r>
              <a:rPr lang="fr-FR" sz="3100" cap="all" dirty="0" err="1">
                <a:solidFill>
                  <a:srgbClr val="FF0000"/>
                </a:solidFill>
              </a:rPr>
              <a:t>Kompressor</a:t>
            </a:r>
            <a:r>
              <a:rPr lang="fr-FR" sz="3100" cap="all" dirty="0">
                <a:solidFill>
                  <a:srgbClr val="FF0000"/>
                </a:solidFill>
              </a:rPr>
              <a:t> </a:t>
            </a:r>
            <a:br>
              <a:rPr lang="fr-FR" cap="all" dirty="0">
                <a:solidFill>
                  <a:srgbClr val="FF0000"/>
                </a:solidFill>
              </a:rPr>
            </a:br>
            <a:endParaRPr lang="fr-FR" dirty="0"/>
          </a:p>
        </p:txBody>
      </p:sp>
      <p:sp>
        <p:nvSpPr>
          <p:cNvPr id="3" name="Espace réservé du contenu 2">
            <a:extLst>
              <a:ext uri="{FF2B5EF4-FFF2-40B4-BE49-F238E27FC236}">
                <a16:creationId xmlns:a16="http://schemas.microsoft.com/office/drawing/2014/main" id="{CC04466B-04D7-4607-8412-CD7E963BD815}"/>
              </a:ext>
            </a:extLst>
          </p:cNvPr>
          <p:cNvSpPr>
            <a:spLocks noGrp="1"/>
          </p:cNvSpPr>
          <p:nvPr>
            <p:ph idx="1"/>
          </p:nvPr>
        </p:nvSpPr>
        <p:spPr>
          <a:xfrm>
            <a:off x="323528" y="1196752"/>
            <a:ext cx="8363272" cy="4929411"/>
          </a:xfrm>
        </p:spPr>
        <p:txBody>
          <a:bodyPr>
            <a:normAutofit fontScale="92500" lnSpcReduction="10000"/>
          </a:bodyPr>
          <a:lstStyle/>
          <a:p>
            <a:pPr marL="857250" lvl="1" indent="-457200">
              <a:spcBef>
                <a:spcPts val="300"/>
              </a:spcBef>
              <a:buFont typeface="Arial" panose="020B0604020202020204" pitchFamily="34" charset="0"/>
              <a:buChar char="•"/>
            </a:pPr>
            <a:r>
              <a:rPr lang="fr-FR" dirty="0"/>
              <a:t>Division d’opposition: </a:t>
            </a:r>
            <a:r>
              <a:rPr lang="fr-FR" b="1" dirty="0"/>
              <a:t>RDC</a:t>
            </a:r>
          </a:p>
          <a:p>
            <a:pPr marL="857250" lvl="1" indent="-457200">
              <a:spcBef>
                <a:spcPts val="300"/>
              </a:spcBef>
              <a:buFont typeface="Arial" panose="020B0604020202020204" pitchFamily="34" charset="0"/>
              <a:buChar char="•"/>
            </a:pPr>
            <a:r>
              <a:rPr lang="fr-FR" dirty="0"/>
              <a:t>Chambre de recours OHMI (5 septembre 2013, R 1176/2012): </a:t>
            </a:r>
            <a:r>
              <a:rPr lang="fr-FR" b="1" dirty="0"/>
              <a:t>RDC</a:t>
            </a:r>
          </a:p>
          <a:p>
            <a:pPr marL="857250" lvl="1" indent="-457200">
              <a:spcBef>
                <a:spcPts val="300"/>
              </a:spcBef>
              <a:buFont typeface="Arial" panose="020B0604020202020204" pitchFamily="34" charset="0"/>
              <a:buChar char="•"/>
            </a:pPr>
            <a:r>
              <a:rPr lang="fr-FR" dirty="0"/>
              <a:t>TPI (4 décembre 2014, T-595/13): </a:t>
            </a:r>
            <a:r>
              <a:rPr lang="fr-FR" b="1" dirty="0"/>
              <a:t>RDC</a:t>
            </a:r>
          </a:p>
          <a:p>
            <a:pPr marL="857250" lvl="1" indent="-457200">
              <a:spcBef>
                <a:spcPts val="300"/>
              </a:spcBef>
              <a:buFont typeface="Arial" panose="020B0604020202020204" pitchFamily="34" charset="0"/>
              <a:buChar char="•"/>
            </a:pPr>
            <a:r>
              <a:rPr lang="fr-FR" b="1" dirty="0"/>
              <a:t>Pas de conclusions de l’Avocat général sur ce point…</a:t>
            </a:r>
          </a:p>
          <a:p>
            <a:pPr marL="857250" lvl="1" indent="-457200">
              <a:spcBef>
                <a:spcPts val="300"/>
              </a:spcBef>
              <a:buFont typeface="Arial" panose="020B0604020202020204" pitchFamily="34" charset="0"/>
              <a:buChar char="•"/>
            </a:pPr>
            <a:endParaRPr lang="fr-FR" dirty="0"/>
          </a:p>
          <a:p>
            <a:pPr marL="857250" lvl="1" indent="-457200">
              <a:spcBef>
                <a:spcPts val="300"/>
              </a:spcBef>
              <a:buFont typeface="Arial" panose="020B0604020202020204" pitchFamily="34" charset="0"/>
              <a:buChar char="•"/>
            </a:pPr>
            <a:r>
              <a:rPr lang="fr-FR" dirty="0"/>
              <a:t>CA Paris (23 décembre 2009) et Cour de cassation (29 mars 2011): </a:t>
            </a:r>
            <a:r>
              <a:rPr lang="fr-FR" b="1" dirty="0"/>
              <a:t>RDC</a:t>
            </a:r>
          </a:p>
          <a:p>
            <a:pPr marL="360363" indent="0" algn="just">
              <a:buNone/>
            </a:pPr>
            <a:r>
              <a:rPr lang="fr-FR" sz="2200" i="1" dirty="0"/>
              <a:t>« force étant de constater que le terme KOMPRESSOR, au demeurant différent du mot COMPRESSEUR, ne constitue ni dans le langage courant ni dans le langage professionnel la désignation nécessaire, générique ou usuelle des produits en cause, dont il est par ailleurs constant qu'ils ne contiennent pas nécessairement un compresseur »</a:t>
            </a:r>
            <a:endParaRPr lang="fr-FR" sz="2200" b="1" i="1" dirty="0"/>
          </a:p>
          <a:p>
            <a:pPr marL="857250" lvl="1" indent="-457200">
              <a:spcBef>
                <a:spcPts val="300"/>
              </a:spcBef>
              <a:buFont typeface="Arial" panose="020B0604020202020204" pitchFamily="34" charset="0"/>
              <a:buChar char="•"/>
            </a:pPr>
            <a:endParaRPr lang="fr-FR" dirty="0"/>
          </a:p>
          <a:p>
            <a:pPr marL="857250" lvl="1" indent="-457200">
              <a:spcBef>
                <a:spcPts val="300"/>
              </a:spcBef>
              <a:buFont typeface="Arial" panose="020B0604020202020204" pitchFamily="34" charset="0"/>
              <a:buChar char="•"/>
            </a:pPr>
            <a:endParaRPr lang="fr-FR" dirty="0"/>
          </a:p>
          <a:p>
            <a:pPr marL="857250" lvl="1" indent="-457200">
              <a:spcBef>
                <a:spcPts val="300"/>
              </a:spcBef>
              <a:buFont typeface="Arial" panose="020B0604020202020204" pitchFamily="34" charset="0"/>
              <a:buChar char="•"/>
            </a:pPr>
            <a:endParaRPr lang="fr-FR" dirty="0"/>
          </a:p>
        </p:txBody>
      </p:sp>
      <p:sp>
        <p:nvSpPr>
          <p:cNvPr id="4" name="Espace réservé du numéro de diapositive 3">
            <a:extLst>
              <a:ext uri="{FF2B5EF4-FFF2-40B4-BE49-F238E27FC236}">
                <a16:creationId xmlns:a16="http://schemas.microsoft.com/office/drawing/2014/main" id="{7D49A7CA-347E-41B4-BD8D-46AD42E09E68}"/>
              </a:ext>
            </a:extLst>
          </p:cNvPr>
          <p:cNvSpPr>
            <a:spLocks noGrp="1"/>
          </p:cNvSpPr>
          <p:nvPr>
            <p:ph type="sldNum" sz="quarter" idx="12"/>
          </p:nvPr>
        </p:nvSpPr>
        <p:spPr/>
        <p:txBody>
          <a:bodyPr/>
          <a:lstStyle/>
          <a:p>
            <a:pPr>
              <a:defRPr/>
            </a:pPr>
            <a:fld id="{E94989EF-DADC-437B-B86C-7E87FFC675AC}" type="slidenum">
              <a:rPr lang="fr-FR" smtClean="0"/>
              <a:pPr>
                <a:defRPr/>
              </a:pPr>
              <a:t>15</a:t>
            </a:fld>
            <a:endParaRPr lang="fr-FR"/>
          </a:p>
        </p:txBody>
      </p:sp>
    </p:spTree>
    <p:extLst>
      <p:ext uri="{BB962C8B-B14F-4D97-AF65-F5344CB8AC3E}">
        <p14:creationId xmlns:p14="http://schemas.microsoft.com/office/powerpoint/2010/main" val="31877028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0E5894-15A9-43AF-9435-F403BAA24264}"/>
              </a:ext>
            </a:extLst>
          </p:cNvPr>
          <p:cNvSpPr>
            <a:spLocks noGrp="1"/>
          </p:cNvSpPr>
          <p:nvPr>
            <p:ph type="title"/>
          </p:nvPr>
        </p:nvSpPr>
        <p:spPr>
          <a:xfrm>
            <a:off x="457200" y="116632"/>
            <a:ext cx="8229600" cy="1301005"/>
          </a:xfrm>
        </p:spPr>
        <p:txBody>
          <a:bodyPr>
            <a:normAutofit/>
          </a:bodyPr>
          <a:lstStyle/>
          <a:p>
            <a:r>
              <a:rPr lang="fr-FR" sz="3100" dirty="0">
                <a:solidFill>
                  <a:srgbClr val="FF0000"/>
                </a:solidFill>
              </a:rPr>
              <a:t>II - </a:t>
            </a:r>
            <a:r>
              <a:rPr lang="fr-FR" sz="3100" cap="all" dirty="0">
                <a:solidFill>
                  <a:srgbClr val="FF0000"/>
                </a:solidFill>
              </a:rPr>
              <a:t>Effets  et apports de l’arrêt </a:t>
            </a:r>
            <a:r>
              <a:rPr lang="fr-FR" sz="3100" cap="all" dirty="0" err="1">
                <a:solidFill>
                  <a:srgbClr val="FF0000"/>
                </a:solidFill>
              </a:rPr>
              <a:t>Kompressor</a:t>
            </a:r>
            <a:r>
              <a:rPr lang="fr-FR" sz="3100" cap="all" dirty="0">
                <a:solidFill>
                  <a:srgbClr val="FF0000"/>
                </a:solidFill>
              </a:rPr>
              <a:t> </a:t>
            </a:r>
            <a:br>
              <a:rPr lang="fr-FR" cap="all" dirty="0">
                <a:solidFill>
                  <a:srgbClr val="FF0000"/>
                </a:solidFill>
              </a:rPr>
            </a:br>
            <a:endParaRPr lang="fr-FR" dirty="0"/>
          </a:p>
        </p:txBody>
      </p:sp>
      <p:sp>
        <p:nvSpPr>
          <p:cNvPr id="3" name="Espace réservé du contenu 2">
            <a:extLst>
              <a:ext uri="{FF2B5EF4-FFF2-40B4-BE49-F238E27FC236}">
                <a16:creationId xmlns:a16="http://schemas.microsoft.com/office/drawing/2014/main" id="{CC04466B-04D7-4607-8412-CD7E963BD815}"/>
              </a:ext>
            </a:extLst>
          </p:cNvPr>
          <p:cNvSpPr>
            <a:spLocks noGrp="1"/>
          </p:cNvSpPr>
          <p:nvPr>
            <p:ph idx="1"/>
          </p:nvPr>
        </p:nvSpPr>
        <p:spPr>
          <a:xfrm>
            <a:off x="323528" y="1196752"/>
            <a:ext cx="8363272" cy="4929411"/>
          </a:xfrm>
        </p:spPr>
        <p:txBody>
          <a:bodyPr>
            <a:normAutofit fontScale="77500" lnSpcReduction="20000"/>
          </a:bodyPr>
          <a:lstStyle/>
          <a:p>
            <a:pPr marL="400050" lvl="1" indent="0">
              <a:spcBef>
                <a:spcPts val="300"/>
              </a:spcBef>
              <a:buNone/>
            </a:pPr>
            <a:r>
              <a:rPr lang="fr-FR" dirty="0">
                <a:solidFill>
                  <a:srgbClr val="FF0000"/>
                </a:solidFill>
              </a:rPr>
              <a:t>Raisonnement de la Cour:</a:t>
            </a:r>
          </a:p>
          <a:p>
            <a:pPr marL="857250" lvl="1" indent="-457200">
              <a:spcBef>
                <a:spcPts val="300"/>
              </a:spcBef>
              <a:buFont typeface="Arial" panose="020B0604020202020204" pitchFamily="34" charset="0"/>
              <a:buChar char="•"/>
            </a:pPr>
            <a:r>
              <a:rPr lang="fr-FR" dirty="0"/>
              <a:t>si </a:t>
            </a:r>
            <a:r>
              <a:rPr lang="fr-FR" b="1" dirty="0"/>
              <a:t>le caractère distinctif d’une marque antérieure </a:t>
            </a:r>
            <a:r>
              <a:rPr lang="fr-FR" dirty="0"/>
              <a:t>doit être pris en compte dans le cadre de l’appréciation globale de l’existence d’un RDC, il </a:t>
            </a:r>
            <a:r>
              <a:rPr lang="fr-FR" b="1" dirty="0"/>
              <a:t>ne constitue cependant qu’un élément parmi d’autres </a:t>
            </a:r>
            <a:r>
              <a:rPr lang="fr-FR" dirty="0"/>
              <a:t>intervenant lors de cette appréciation </a:t>
            </a:r>
          </a:p>
          <a:p>
            <a:pPr marL="857250" lvl="1" indent="-457200">
              <a:spcBef>
                <a:spcPts val="300"/>
              </a:spcBef>
              <a:buFont typeface="Arial" panose="020B0604020202020204" pitchFamily="34" charset="0"/>
              <a:buChar char="•"/>
            </a:pPr>
            <a:r>
              <a:rPr lang="fr-FR" dirty="0"/>
              <a:t>La validité d’une marque antérieure ne peut pas être contestée dans le cadre de l’appréciation du RDC. </a:t>
            </a:r>
            <a:r>
              <a:rPr lang="fr-FR" b="1" dirty="0"/>
              <a:t>Le défendeur doit engager une procédure de nullité</a:t>
            </a:r>
          </a:p>
          <a:p>
            <a:pPr marL="857250" lvl="1" indent="-457200">
              <a:spcBef>
                <a:spcPts val="300"/>
              </a:spcBef>
              <a:buFont typeface="Arial" panose="020B0604020202020204" pitchFamily="34" charset="0"/>
              <a:buChar char="•"/>
            </a:pPr>
            <a:r>
              <a:rPr lang="fr-FR" b="1" dirty="0"/>
              <a:t>Il ne saurait être exclu d’avance et dans toute hypothèse que,</a:t>
            </a:r>
            <a:r>
              <a:rPr lang="fr-FR" dirty="0"/>
              <a:t> </a:t>
            </a:r>
            <a:r>
              <a:rPr lang="fr-FR" b="1" dirty="0"/>
              <a:t>dans le cas où une marque demandée reprend avec de légères différences le signe faiblement distinctif d’une marque nationale antérieure</a:t>
            </a:r>
            <a:r>
              <a:rPr lang="fr-FR" dirty="0"/>
              <a:t>, les consommateurs puissent supposer que ces différences entre les signes en conflit reflètent une variation dans la nature des produits ou découlent de considérations de marketing sans traduire une origine commerciale différente et </a:t>
            </a:r>
            <a:r>
              <a:rPr lang="fr-FR" b="1" dirty="0"/>
              <a:t>qu’il puisse donc exister un RDC dans l’esprit du public</a:t>
            </a:r>
          </a:p>
          <a:p>
            <a:pPr marL="857250" lvl="1" indent="-457200">
              <a:spcBef>
                <a:spcPts val="300"/>
              </a:spcBef>
              <a:buFont typeface="Arial" panose="020B0604020202020204" pitchFamily="34" charset="0"/>
              <a:buChar char="•"/>
            </a:pPr>
            <a:endParaRPr lang="fr-FR" dirty="0"/>
          </a:p>
          <a:p>
            <a:pPr marL="857250" lvl="1" indent="-457200">
              <a:spcBef>
                <a:spcPts val="300"/>
              </a:spcBef>
              <a:buFont typeface="Arial" panose="020B0604020202020204" pitchFamily="34" charset="0"/>
              <a:buChar char="•"/>
            </a:pPr>
            <a:endParaRPr lang="fr-FR" dirty="0"/>
          </a:p>
          <a:p>
            <a:pPr marL="857250" lvl="1" indent="-457200">
              <a:spcBef>
                <a:spcPts val="300"/>
              </a:spcBef>
              <a:buFont typeface="Arial" panose="020B0604020202020204" pitchFamily="34" charset="0"/>
              <a:buChar char="•"/>
            </a:pPr>
            <a:endParaRPr lang="fr-FR" dirty="0"/>
          </a:p>
        </p:txBody>
      </p:sp>
      <p:sp>
        <p:nvSpPr>
          <p:cNvPr id="4" name="Espace réservé du numéro de diapositive 3">
            <a:extLst>
              <a:ext uri="{FF2B5EF4-FFF2-40B4-BE49-F238E27FC236}">
                <a16:creationId xmlns:a16="http://schemas.microsoft.com/office/drawing/2014/main" id="{7D49A7CA-347E-41B4-BD8D-46AD42E09E68}"/>
              </a:ext>
            </a:extLst>
          </p:cNvPr>
          <p:cNvSpPr>
            <a:spLocks noGrp="1"/>
          </p:cNvSpPr>
          <p:nvPr>
            <p:ph type="sldNum" sz="quarter" idx="12"/>
          </p:nvPr>
        </p:nvSpPr>
        <p:spPr/>
        <p:txBody>
          <a:bodyPr/>
          <a:lstStyle/>
          <a:p>
            <a:pPr>
              <a:defRPr/>
            </a:pPr>
            <a:fld id="{E94989EF-DADC-437B-B86C-7E87FFC675AC}" type="slidenum">
              <a:rPr lang="fr-FR" smtClean="0"/>
              <a:pPr>
                <a:defRPr/>
              </a:pPr>
              <a:t>16</a:t>
            </a:fld>
            <a:endParaRPr lang="fr-FR"/>
          </a:p>
        </p:txBody>
      </p:sp>
    </p:spTree>
    <p:extLst>
      <p:ext uri="{BB962C8B-B14F-4D97-AF65-F5344CB8AC3E}">
        <p14:creationId xmlns:p14="http://schemas.microsoft.com/office/powerpoint/2010/main" val="2064792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0E5894-15A9-43AF-9435-F403BAA24264}"/>
              </a:ext>
            </a:extLst>
          </p:cNvPr>
          <p:cNvSpPr>
            <a:spLocks noGrp="1"/>
          </p:cNvSpPr>
          <p:nvPr>
            <p:ph type="title"/>
          </p:nvPr>
        </p:nvSpPr>
        <p:spPr>
          <a:xfrm>
            <a:off x="457200" y="116632"/>
            <a:ext cx="8229600" cy="1301005"/>
          </a:xfrm>
        </p:spPr>
        <p:txBody>
          <a:bodyPr>
            <a:normAutofit/>
          </a:bodyPr>
          <a:lstStyle/>
          <a:p>
            <a:r>
              <a:rPr lang="fr-FR" sz="3100" dirty="0">
                <a:solidFill>
                  <a:srgbClr val="FF0000"/>
                </a:solidFill>
              </a:rPr>
              <a:t>II - </a:t>
            </a:r>
            <a:r>
              <a:rPr lang="fr-FR" sz="3100" cap="all" dirty="0">
                <a:solidFill>
                  <a:srgbClr val="FF0000"/>
                </a:solidFill>
              </a:rPr>
              <a:t>Effets  et apports de l’arrêt </a:t>
            </a:r>
            <a:r>
              <a:rPr lang="fr-FR" sz="3100" cap="all" dirty="0" err="1">
                <a:solidFill>
                  <a:srgbClr val="FF0000"/>
                </a:solidFill>
              </a:rPr>
              <a:t>Kompressor</a:t>
            </a:r>
            <a:r>
              <a:rPr lang="fr-FR" sz="3100" cap="all" dirty="0">
                <a:solidFill>
                  <a:srgbClr val="FF0000"/>
                </a:solidFill>
              </a:rPr>
              <a:t> </a:t>
            </a:r>
            <a:br>
              <a:rPr lang="fr-FR" cap="all" dirty="0">
                <a:solidFill>
                  <a:srgbClr val="FF0000"/>
                </a:solidFill>
              </a:rPr>
            </a:br>
            <a:endParaRPr lang="fr-FR" dirty="0"/>
          </a:p>
        </p:txBody>
      </p:sp>
      <p:sp>
        <p:nvSpPr>
          <p:cNvPr id="3" name="Espace réservé du contenu 2">
            <a:extLst>
              <a:ext uri="{FF2B5EF4-FFF2-40B4-BE49-F238E27FC236}">
                <a16:creationId xmlns:a16="http://schemas.microsoft.com/office/drawing/2014/main" id="{CC04466B-04D7-4607-8412-CD7E963BD815}"/>
              </a:ext>
            </a:extLst>
          </p:cNvPr>
          <p:cNvSpPr>
            <a:spLocks noGrp="1"/>
          </p:cNvSpPr>
          <p:nvPr>
            <p:ph idx="1"/>
          </p:nvPr>
        </p:nvSpPr>
        <p:spPr>
          <a:xfrm>
            <a:off x="323528" y="1196752"/>
            <a:ext cx="8363272" cy="4929411"/>
          </a:xfrm>
        </p:spPr>
        <p:txBody>
          <a:bodyPr>
            <a:normAutofit/>
          </a:bodyPr>
          <a:lstStyle/>
          <a:p>
            <a:pPr marL="92075" lvl="1" indent="0">
              <a:spcBef>
                <a:spcPts val="300"/>
              </a:spcBef>
              <a:buNone/>
            </a:pPr>
            <a:r>
              <a:rPr lang="fr-FR" b="1" cap="all" dirty="0"/>
              <a:t>QUELLE INFLUENCE DANS LA </a:t>
            </a:r>
            <a:r>
              <a:rPr lang="fr-FR" b="1" cap="all" dirty="0" err="1"/>
              <a:t>jp</a:t>
            </a:r>
            <a:r>
              <a:rPr lang="fr-FR" b="1" cap="all" dirty="0"/>
              <a:t> RECENTE? EN Europe</a:t>
            </a:r>
            <a:endParaRPr lang="fr-FR" b="1" dirty="0"/>
          </a:p>
          <a:p>
            <a:pPr marL="857250" lvl="1" indent="-457200">
              <a:spcBef>
                <a:spcPts val="300"/>
              </a:spcBef>
              <a:buFont typeface="Arial" panose="020B0604020202020204" pitchFamily="34" charset="0"/>
              <a:buChar char="•"/>
            </a:pPr>
            <a:endParaRPr lang="fr-FR" dirty="0"/>
          </a:p>
          <a:p>
            <a:pPr marL="857250" lvl="1" indent="-457200">
              <a:spcBef>
                <a:spcPts val="300"/>
              </a:spcBef>
              <a:buFont typeface="Arial" panose="020B0604020202020204" pitchFamily="34" charset="0"/>
              <a:buChar char="•"/>
            </a:pPr>
            <a:endParaRPr lang="fr-FR" dirty="0"/>
          </a:p>
          <a:p>
            <a:pPr marL="857250" lvl="1" indent="-457200">
              <a:spcBef>
                <a:spcPts val="300"/>
              </a:spcBef>
              <a:buFont typeface="Arial" panose="020B0604020202020204" pitchFamily="34" charset="0"/>
              <a:buChar char="•"/>
            </a:pPr>
            <a:endParaRPr lang="fr-FR" dirty="0"/>
          </a:p>
        </p:txBody>
      </p:sp>
      <p:sp>
        <p:nvSpPr>
          <p:cNvPr id="4" name="Espace réservé du numéro de diapositive 3">
            <a:extLst>
              <a:ext uri="{FF2B5EF4-FFF2-40B4-BE49-F238E27FC236}">
                <a16:creationId xmlns:a16="http://schemas.microsoft.com/office/drawing/2014/main" id="{7D49A7CA-347E-41B4-BD8D-46AD42E09E68}"/>
              </a:ext>
            </a:extLst>
          </p:cNvPr>
          <p:cNvSpPr>
            <a:spLocks noGrp="1"/>
          </p:cNvSpPr>
          <p:nvPr>
            <p:ph type="sldNum" sz="quarter" idx="12"/>
          </p:nvPr>
        </p:nvSpPr>
        <p:spPr/>
        <p:txBody>
          <a:bodyPr/>
          <a:lstStyle/>
          <a:p>
            <a:pPr>
              <a:defRPr/>
            </a:pPr>
            <a:fld id="{E94989EF-DADC-437B-B86C-7E87FFC675AC}" type="slidenum">
              <a:rPr lang="fr-FR" smtClean="0"/>
              <a:pPr>
                <a:defRPr/>
              </a:pPr>
              <a:t>17</a:t>
            </a:fld>
            <a:endParaRPr lang="fr-FR"/>
          </a:p>
        </p:txBody>
      </p:sp>
      <p:graphicFrame>
        <p:nvGraphicFramePr>
          <p:cNvPr id="5" name="Tableau 4">
            <a:extLst>
              <a:ext uri="{FF2B5EF4-FFF2-40B4-BE49-F238E27FC236}">
                <a16:creationId xmlns:a16="http://schemas.microsoft.com/office/drawing/2014/main" id="{64EF77D6-051A-46E2-93DD-29D2BC812239}"/>
              </a:ext>
            </a:extLst>
          </p:cNvPr>
          <p:cNvGraphicFramePr>
            <a:graphicFrameLocks noGrp="1"/>
          </p:cNvGraphicFramePr>
          <p:nvPr>
            <p:extLst>
              <p:ext uri="{D42A27DB-BD31-4B8C-83A1-F6EECF244321}">
                <p14:modId xmlns:p14="http://schemas.microsoft.com/office/powerpoint/2010/main" val="1592108027"/>
              </p:ext>
            </p:extLst>
          </p:nvPr>
        </p:nvGraphicFramePr>
        <p:xfrm>
          <a:off x="293999" y="1891373"/>
          <a:ext cx="8363272" cy="4747419"/>
        </p:xfrm>
        <a:graphic>
          <a:graphicData uri="http://schemas.openxmlformats.org/drawingml/2006/table">
            <a:tbl>
              <a:tblPr firstRow="1" bandRow="1">
                <a:tableStyleId>{21E4AEA4-8DFA-4A89-87EB-49C32662AFE0}</a:tableStyleId>
              </a:tblPr>
              <a:tblGrid>
                <a:gridCol w="2090818">
                  <a:extLst>
                    <a:ext uri="{9D8B030D-6E8A-4147-A177-3AD203B41FA5}">
                      <a16:colId xmlns:a16="http://schemas.microsoft.com/office/drawing/2014/main" val="2174682964"/>
                    </a:ext>
                  </a:extLst>
                </a:gridCol>
                <a:gridCol w="2024440">
                  <a:extLst>
                    <a:ext uri="{9D8B030D-6E8A-4147-A177-3AD203B41FA5}">
                      <a16:colId xmlns:a16="http://schemas.microsoft.com/office/drawing/2014/main" val="619186603"/>
                    </a:ext>
                  </a:extLst>
                </a:gridCol>
                <a:gridCol w="1728192">
                  <a:extLst>
                    <a:ext uri="{9D8B030D-6E8A-4147-A177-3AD203B41FA5}">
                      <a16:colId xmlns:a16="http://schemas.microsoft.com/office/drawing/2014/main" val="1896389123"/>
                    </a:ext>
                  </a:extLst>
                </a:gridCol>
                <a:gridCol w="2519822">
                  <a:extLst>
                    <a:ext uri="{9D8B030D-6E8A-4147-A177-3AD203B41FA5}">
                      <a16:colId xmlns:a16="http://schemas.microsoft.com/office/drawing/2014/main" val="3566173383"/>
                    </a:ext>
                  </a:extLst>
                </a:gridCol>
              </a:tblGrid>
              <a:tr h="596661">
                <a:tc>
                  <a:txBody>
                    <a:bodyPr/>
                    <a:lstStyle/>
                    <a:p>
                      <a:r>
                        <a:rPr lang="fr-FR" dirty="0"/>
                        <a:t>Marque antérieure</a:t>
                      </a:r>
                    </a:p>
                  </a:txBody>
                  <a:tcPr/>
                </a:tc>
                <a:tc>
                  <a:txBody>
                    <a:bodyPr/>
                    <a:lstStyle/>
                    <a:p>
                      <a:r>
                        <a:rPr lang="fr-FR" dirty="0"/>
                        <a:t>Marque postérieure</a:t>
                      </a:r>
                    </a:p>
                  </a:txBody>
                  <a:tcPr/>
                </a:tc>
                <a:tc>
                  <a:txBody>
                    <a:bodyPr/>
                    <a:lstStyle/>
                    <a:p>
                      <a:r>
                        <a:rPr lang="fr-FR" dirty="0"/>
                        <a:t>Domaine</a:t>
                      </a:r>
                    </a:p>
                  </a:txBody>
                  <a:tcPr/>
                </a:tc>
                <a:tc>
                  <a:txBody>
                    <a:bodyPr/>
                    <a:lstStyle/>
                    <a:p>
                      <a:r>
                        <a:rPr lang="fr-FR" dirty="0"/>
                        <a:t>Résultat</a:t>
                      </a:r>
                    </a:p>
                  </a:txBody>
                  <a:tcPr/>
                </a:tc>
                <a:extLst>
                  <a:ext uri="{0D108BD9-81ED-4DB2-BD59-A6C34878D82A}">
                    <a16:rowId xmlns:a16="http://schemas.microsoft.com/office/drawing/2014/main" val="433678691"/>
                  </a:ext>
                </a:extLst>
              </a:tr>
              <a:tr h="852373">
                <a:tc>
                  <a:txBody>
                    <a:bodyPr/>
                    <a:lstStyle/>
                    <a:p>
                      <a:pPr algn="ctr"/>
                      <a:endParaRPr lang="fr-FR" dirty="0"/>
                    </a:p>
                  </a:txBody>
                  <a:tcPr/>
                </a:tc>
                <a:tc>
                  <a:txBody>
                    <a:bodyPr/>
                    <a:lstStyle/>
                    <a:p>
                      <a:pPr algn="ctr"/>
                      <a:endParaRPr lang="fr-FR" dirty="0"/>
                    </a:p>
                  </a:txBody>
                  <a:tcPr/>
                </a:tc>
                <a:tc>
                  <a:txBody>
                    <a:bodyPr/>
                    <a:lstStyle/>
                    <a:p>
                      <a:pPr algn="ctr"/>
                      <a:r>
                        <a:rPr lang="fr-FR" dirty="0"/>
                        <a:t>Vêtements et accessoires</a:t>
                      </a:r>
                    </a:p>
                  </a:txBody>
                  <a:tcPr/>
                </a:tc>
                <a:tc>
                  <a:txBody>
                    <a:bodyPr/>
                    <a:lstStyle/>
                    <a:p>
                      <a:pPr marL="0" algn="l" defTabSz="914400" rtl="0" eaLnBrk="1" latinLnBrk="0" hangingPunct="1"/>
                      <a:r>
                        <a:rPr lang="fr-FR" b="1" dirty="0"/>
                        <a:t>RD</a:t>
                      </a:r>
                      <a:r>
                        <a:rPr lang="fr-FR" sz="1800" b="1" kern="1200" dirty="0">
                          <a:solidFill>
                            <a:schemeClr val="dk1"/>
                          </a:solidFill>
                          <a:latin typeface="+mn-lt"/>
                          <a:ea typeface="+mn-ea"/>
                          <a:cs typeface="+mn-cs"/>
                        </a:rPr>
                        <a:t>C</a:t>
                      </a:r>
                    </a:p>
                    <a:p>
                      <a:pPr marL="0" algn="l" defTabSz="914400" rtl="0" eaLnBrk="1" latinLnBrk="0" hangingPunct="1"/>
                      <a:r>
                        <a:rPr lang="fr-FR" sz="1800" b="0" kern="1200" dirty="0">
                          <a:solidFill>
                            <a:schemeClr val="dk1"/>
                          </a:solidFill>
                          <a:latin typeface="+mn-lt"/>
                          <a:ea typeface="+mn-ea"/>
                          <a:cs typeface="+mn-cs"/>
                        </a:rPr>
                        <a:t>T-735/15</a:t>
                      </a:r>
                    </a:p>
                    <a:p>
                      <a:r>
                        <a:rPr lang="fr-FR" dirty="0"/>
                        <a:t>6 décembre 2016</a:t>
                      </a:r>
                    </a:p>
                  </a:txBody>
                  <a:tcPr/>
                </a:tc>
                <a:extLst>
                  <a:ext uri="{0D108BD9-81ED-4DB2-BD59-A6C34878D82A}">
                    <a16:rowId xmlns:a16="http://schemas.microsoft.com/office/drawing/2014/main" val="339961964"/>
                  </a:ext>
                </a:extLst>
              </a:tr>
              <a:tr h="852373">
                <a:tc>
                  <a:txBody>
                    <a:bodyPr/>
                    <a:lstStyle/>
                    <a:p>
                      <a:pPr algn="ctr"/>
                      <a:endParaRPr lang="fr-FR" dirty="0"/>
                    </a:p>
                  </a:txBody>
                  <a:tcPr/>
                </a:tc>
                <a:tc>
                  <a:txBody>
                    <a:bodyPr/>
                    <a:lstStyle/>
                    <a:p>
                      <a:pPr algn="ctr"/>
                      <a:endParaRPr lang="fr-FR"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dirty="0"/>
                        <a:t>Matériaux de constructions</a:t>
                      </a:r>
                    </a:p>
                    <a:p>
                      <a:pPr algn="ctr"/>
                      <a:endParaRPr lang="fr-FR" dirty="0"/>
                    </a:p>
                  </a:txBody>
                  <a:tcPr/>
                </a:tc>
                <a:tc>
                  <a:txBody>
                    <a:bodyPr/>
                    <a:lstStyle/>
                    <a:p>
                      <a:r>
                        <a:rPr lang="fr-FR" b="1" dirty="0"/>
                        <a:t>Pas de RDC</a:t>
                      </a:r>
                    </a:p>
                    <a:p>
                      <a:r>
                        <a:rPr lang="fr-FR" dirty="0"/>
                        <a:t>EUIPO, 6/11/2017</a:t>
                      </a:r>
                    </a:p>
                    <a:p>
                      <a:endParaRPr lang="fr-FR" dirty="0"/>
                    </a:p>
                  </a:txBody>
                  <a:tcPr/>
                </a:tc>
                <a:extLst>
                  <a:ext uri="{0D108BD9-81ED-4DB2-BD59-A6C34878D82A}">
                    <a16:rowId xmlns:a16="http://schemas.microsoft.com/office/drawing/2014/main" val="236691009"/>
                  </a:ext>
                </a:extLst>
              </a:tr>
              <a:tr h="868947">
                <a:tc>
                  <a:txBody>
                    <a:bodyPr/>
                    <a:lstStyle/>
                    <a:p>
                      <a:pPr algn="ctr"/>
                      <a:endParaRPr lang="fr-FR" dirty="0"/>
                    </a:p>
                  </a:txBody>
                  <a:tcPr/>
                </a:tc>
                <a:tc>
                  <a:txBody>
                    <a:bodyPr/>
                    <a:lstStyle/>
                    <a:p>
                      <a:pPr algn="ctr"/>
                      <a:r>
                        <a:rPr lang="fr-FR" dirty="0"/>
                        <a:t>SUPER SPORT</a:t>
                      </a:r>
                    </a:p>
                  </a:txBody>
                  <a:tcPr/>
                </a:tc>
                <a:tc>
                  <a:txBody>
                    <a:bodyPr/>
                    <a:lstStyle/>
                    <a:p>
                      <a:pPr algn="ctr"/>
                      <a:r>
                        <a:rPr lang="fr-FR" dirty="0"/>
                        <a:t>Boissons</a:t>
                      </a:r>
                    </a:p>
                  </a:txBody>
                  <a:tcPr/>
                </a:tc>
                <a:tc>
                  <a:txBody>
                    <a:bodyPr/>
                    <a:lstStyle/>
                    <a:p>
                      <a:r>
                        <a:rPr lang="fr-FR" b="1" dirty="0"/>
                        <a:t>RDC</a:t>
                      </a:r>
                    </a:p>
                    <a:p>
                      <a:r>
                        <a:rPr lang="fr-FR" dirty="0"/>
                        <a:t>EUIPO, 25/10/2017</a:t>
                      </a:r>
                    </a:p>
                  </a:txBody>
                  <a:tcPr/>
                </a:tc>
                <a:extLst>
                  <a:ext uri="{0D108BD9-81ED-4DB2-BD59-A6C34878D82A}">
                    <a16:rowId xmlns:a16="http://schemas.microsoft.com/office/drawing/2014/main" val="3947965629"/>
                  </a:ext>
                </a:extLst>
              </a:tr>
              <a:tr h="1409592">
                <a:tc>
                  <a:txBody>
                    <a:bodyPr/>
                    <a:lstStyle/>
                    <a:p>
                      <a:pPr algn="ctr"/>
                      <a:endParaRPr lang="fr-FR" dirty="0"/>
                    </a:p>
                  </a:txBody>
                  <a:tcPr/>
                </a:tc>
                <a:tc>
                  <a:txBody>
                    <a:bodyPr/>
                    <a:lstStyle/>
                    <a:p>
                      <a:pPr algn="ctr"/>
                      <a:endParaRPr lang="fr-FR" dirty="0"/>
                    </a:p>
                  </a:txBody>
                  <a:tcPr/>
                </a:tc>
                <a:tc>
                  <a:txBody>
                    <a:bodyPr/>
                    <a:lstStyle/>
                    <a:p>
                      <a:pPr algn="ctr"/>
                      <a:r>
                        <a:rPr lang="fr-FR" dirty="0"/>
                        <a:t>Télévision</a:t>
                      </a:r>
                    </a:p>
                  </a:txBody>
                  <a:tcPr/>
                </a:tc>
                <a:tc>
                  <a:txBody>
                    <a:bodyPr/>
                    <a:lstStyle/>
                    <a:p>
                      <a:r>
                        <a:rPr lang="fr-FR" b="1" dirty="0"/>
                        <a:t>Pas de RDC</a:t>
                      </a:r>
                    </a:p>
                    <a:p>
                      <a:pPr algn="just"/>
                      <a:r>
                        <a:rPr lang="fr-FR" dirty="0"/>
                        <a:t>EUIPO, 4 </a:t>
                      </a:r>
                      <a:r>
                        <a:rPr lang="fr-FR"/>
                        <a:t>septembre 2017</a:t>
                      </a:r>
                      <a:endParaRPr lang="fr-FR" dirty="0"/>
                    </a:p>
                  </a:txBody>
                  <a:tcPr/>
                </a:tc>
                <a:extLst>
                  <a:ext uri="{0D108BD9-81ED-4DB2-BD59-A6C34878D82A}">
                    <a16:rowId xmlns:a16="http://schemas.microsoft.com/office/drawing/2014/main" val="2723523575"/>
                  </a:ext>
                </a:extLst>
              </a:tr>
            </a:tbl>
          </a:graphicData>
        </a:graphic>
      </p:graphicFrame>
      <p:pic>
        <p:nvPicPr>
          <p:cNvPr id="6" name="Image 5">
            <a:extLst>
              <a:ext uri="{FF2B5EF4-FFF2-40B4-BE49-F238E27FC236}">
                <a16:creationId xmlns:a16="http://schemas.microsoft.com/office/drawing/2014/main" id="{0CC9AD63-3100-4FCF-B8C7-2D32E527687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68493" y="3531715"/>
            <a:ext cx="1229360" cy="528955"/>
          </a:xfrm>
          <a:prstGeom prst="rect">
            <a:avLst/>
          </a:prstGeom>
          <a:noFill/>
          <a:ln>
            <a:noFill/>
          </a:ln>
        </p:spPr>
      </p:pic>
      <p:pic>
        <p:nvPicPr>
          <p:cNvPr id="7" name="Image 6">
            <a:extLst>
              <a:ext uri="{FF2B5EF4-FFF2-40B4-BE49-F238E27FC236}">
                <a16:creationId xmlns:a16="http://schemas.microsoft.com/office/drawing/2014/main" id="{E4F87F69-3640-4302-B294-4512D3B0EA0C}"/>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420894" y="3544548"/>
            <a:ext cx="1964055" cy="572135"/>
          </a:xfrm>
          <a:prstGeom prst="rect">
            <a:avLst/>
          </a:prstGeom>
          <a:noFill/>
          <a:ln>
            <a:noFill/>
          </a:ln>
        </p:spPr>
      </p:pic>
      <p:pic>
        <p:nvPicPr>
          <p:cNvPr id="8" name="Image 7">
            <a:extLst>
              <a:ext uri="{FF2B5EF4-FFF2-40B4-BE49-F238E27FC236}">
                <a16:creationId xmlns:a16="http://schemas.microsoft.com/office/drawing/2014/main" id="{113B6B74-DA51-42E6-9FA1-15021EF84686}"/>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037714" y="4339654"/>
            <a:ext cx="606963" cy="831274"/>
          </a:xfrm>
          <a:prstGeom prst="rect">
            <a:avLst/>
          </a:prstGeom>
          <a:noFill/>
          <a:ln>
            <a:noFill/>
          </a:ln>
        </p:spPr>
      </p:pic>
      <p:pic>
        <p:nvPicPr>
          <p:cNvPr id="9" name="Image 8">
            <a:extLst>
              <a:ext uri="{FF2B5EF4-FFF2-40B4-BE49-F238E27FC236}">
                <a16:creationId xmlns:a16="http://schemas.microsoft.com/office/drawing/2014/main" id="{BAE22F62-912F-483A-BB05-64C06EE44E88}"/>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01373" y="5424160"/>
            <a:ext cx="838200" cy="1078865"/>
          </a:xfrm>
          <a:prstGeom prst="rect">
            <a:avLst/>
          </a:prstGeom>
          <a:noFill/>
          <a:ln>
            <a:noFill/>
          </a:ln>
        </p:spPr>
      </p:pic>
      <p:pic>
        <p:nvPicPr>
          <p:cNvPr id="10" name="Image 9">
            <a:extLst>
              <a:ext uri="{FF2B5EF4-FFF2-40B4-BE49-F238E27FC236}">
                <a16:creationId xmlns:a16="http://schemas.microsoft.com/office/drawing/2014/main" id="{EB3E2CA5-EB12-499A-BE0B-E00B4E4FA5FD}"/>
              </a:ext>
            </a:extLst>
          </p:cNvPr>
          <p:cNvPicPr/>
          <p:nvPr/>
        </p:nvPicPr>
        <p:blipFill>
          <a:blip r:embed="rId6">
            <a:extLst>
              <a:ext uri="{28A0092B-C50C-407E-A947-70E740481C1C}">
                <a14:useLocalDpi xmlns:a14="http://schemas.microsoft.com/office/drawing/2010/main" val="0"/>
              </a:ext>
            </a:extLst>
          </a:blip>
          <a:srcRect/>
          <a:stretch>
            <a:fillRect/>
          </a:stretch>
        </p:blipFill>
        <p:spPr bwMode="auto">
          <a:xfrm>
            <a:off x="2339752" y="5452015"/>
            <a:ext cx="1931670" cy="418465"/>
          </a:xfrm>
          <a:prstGeom prst="rect">
            <a:avLst/>
          </a:prstGeom>
          <a:noFill/>
          <a:ln>
            <a:noFill/>
          </a:ln>
        </p:spPr>
      </p:pic>
      <p:pic>
        <p:nvPicPr>
          <p:cNvPr id="11" name="Image 10" descr="924418">
            <a:extLst>
              <a:ext uri="{FF2B5EF4-FFF2-40B4-BE49-F238E27FC236}">
                <a16:creationId xmlns:a16="http://schemas.microsoft.com/office/drawing/2014/main" id="{3946DA83-8971-4281-B6C6-5E8B3B65DEFD}"/>
              </a:ext>
            </a:extLst>
          </p:cNvPr>
          <p:cNvPicPr/>
          <p:nvPr/>
        </p:nvPicPr>
        <p:blipFill>
          <a:blip r:embed="rId7">
            <a:extLst>
              <a:ext uri="{28A0092B-C50C-407E-A947-70E740481C1C}">
                <a14:useLocalDpi xmlns:a14="http://schemas.microsoft.com/office/drawing/2010/main" val="0"/>
              </a:ext>
            </a:extLst>
          </a:blip>
          <a:srcRect/>
          <a:stretch>
            <a:fillRect/>
          </a:stretch>
        </p:blipFill>
        <p:spPr bwMode="auto">
          <a:xfrm>
            <a:off x="2618811" y="2748928"/>
            <a:ext cx="1373551" cy="385826"/>
          </a:xfrm>
          <a:prstGeom prst="rect">
            <a:avLst/>
          </a:prstGeom>
          <a:noFill/>
          <a:ln>
            <a:noFill/>
          </a:ln>
        </p:spPr>
      </p:pic>
      <p:pic>
        <p:nvPicPr>
          <p:cNvPr id="12" name="Image 11" descr="928051">
            <a:extLst>
              <a:ext uri="{FF2B5EF4-FFF2-40B4-BE49-F238E27FC236}">
                <a16:creationId xmlns:a16="http://schemas.microsoft.com/office/drawing/2014/main" id="{284487FA-52E9-4CAC-829D-BDAB9F2F0240}"/>
              </a:ext>
            </a:extLst>
          </p:cNvPr>
          <p:cNvPicPr/>
          <p:nvPr/>
        </p:nvPicPr>
        <p:blipFill>
          <a:blip r:embed="rId8">
            <a:extLst>
              <a:ext uri="{28A0092B-C50C-407E-A947-70E740481C1C}">
                <a14:useLocalDpi xmlns:a14="http://schemas.microsoft.com/office/drawing/2010/main" val="0"/>
              </a:ext>
            </a:extLst>
          </a:blip>
          <a:srcRect/>
          <a:stretch>
            <a:fillRect/>
          </a:stretch>
        </p:blipFill>
        <p:spPr bwMode="auto">
          <a:xfrm>
            <a:off x="841388" y="2676821"/>
            <a:ext cx="952500" cy="448945"/>
          </a:xfrm>
          <a:prstGeom prst="rect">
            <a:avLst/>
          </a:prstGeom>
          <a:noFill/>
          <a:ln>
            <a:noFill/>
          </a:ln>
        </p:spPr>
      </p:pic>
    </p:spTree>
    <p:extLst>
      <p:ext uri="{BB962C8B-B14F-4D97-AF65-F5344CB8AC3E}">
        <p14:creationId xmlns:p14="http://schemas.microsoft.com/office/powerpoint/2010/main" val="39860828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0E5894-15A9-43AF-9435-F403BAA24264}"/>
              </a:ext>
            </a:extLst>
          </p:cNvPr>
          <p:cNvSpPr>
            <a:spLocks noGrp="1"/>
          </p:cNvSpPr>
          <p:nvPr>
            <p:ph type="title"/>
          </p:nvPr>
        </p:nvSpPr>
        <p:spPr>
          <a:xfrm>
            <a:off x="457200" y="116632"/>
            <a:ext cx="8229600" cy="1301005"/>
          </a:xfrm>
        </p:spPr>
        <p:txBody>
          <a:bodyPr>
            <a:normAutofit/>
          </a:bodyPr>
          <a:lstStyle/>
          <a:p>
            <a:r>
              <a:rPr lang="fr-FR" sz="3100" dirty="0">
                <a:solidFill>
                  <a:srgbClr val="FF0000"/>
                </a:solidFill>
              </a:rPr>
              <a:t>II - </a:t>
            </a:r>
            <a:r>
              <a:rPr lang="fr-FR" sz="3100" cap="all" dirty="0">
                <a:solidFill>
                  <a:srgbClr val="FF0000"/>
                </a:solidFill>
              </a:rPr>
              <a:t>Effets  et apports de l’arrêt </a:t>
            </a:r>
            <a:r>
              <a:rPr lang="fr-FR" sz="3100" cap="all" dirty="0" err="1">
                <a:solidFill>
                  <a:srgbClr val="FF0000"/>
                </a:solidFill>
              </a:rPr>
              <a:t>Kompressor</a:t>
            </a:r>
            <a:r>
              <a:rPr lang="fr-FR" sz="3100" cap="all" dirty="0">
                <a:solidFill>
                  <a:srgbClr val="FF0000"/>
                </a:solidFill>
              </a:rPr>
              <a:t> </a:t>
            </a:r>
            <a:br>
              <a:rPr lang="fr-FR" cap="all" dirty="0">
                <a:solidFill>
                  <a:srgbClr val="FF0000"/>
                </a:solidFill>
              </a:rPr>
            </a:br>
            <a:endParaRPr lang="fr-FR" dirty="0"/>
          </a:p>
        </p:txBody>
      </p:sp>
      <p:sp>
        <p:nvSpPr>
          <p:cNvPr id="3" name="Espace réservé du contenu 2">
            <a:extLst>
              <a:ext uri="{FF2B5EF4-FFF2-40B4-BE49-F238E27FC236}">
                <a16:creationId xmlns:a16="http://schemas.microsoft.com/office/drawing/2014/main" id="{CC04466B-04D7-4607-8412-CD7E963BD815}"/>
              </a:ext>
            </a:extLst>
          </p:cNvPr>
          <p:cNvSpPr>
            <a:spLocks noGrp="1"/>
          </p:cNvSpPr>
          <p:nvPr>
            <p:ph idx="1"/>
          </p:nvPr>
        </p:nvSpPr>
        <p:spPr>
          <a:xfrm>
            <a:off x="179512" y="1124744"/>
            <a:ext cx="8363272" cy="5145435"/>
          </a:xfrm>
        </p:spPr>
        <p:txBody>
          <a:bodyPr>
            <a:normAutofit fontScale="47500" lnSpcReduction="20000"/>
          </a:bodyPr>
          <a:lstStyle/>
          <a:p>
            <a:pPr marL="400050" lvl="1" indent="0">
              <a:spcBef>
                <a:spcPts val="300"/>
              </a:spcBef>
              <a:buNone/>
            </a:pPr>
            <a:r>
              <a:rPr lang="fr-FR" sz="4000" b="1" dirty="0">
                <a:solidFill>
                  <a:srgbClr val="FF0000"/>
                </a:solidFill>
              </a:rPr>
              <a:t>La suite de </a:t>
            </a:r>
            <a:r>
              <a:rPr lang="fr-FR" sz="4000" b="1" dirty="0" err="1">
                <a:solidFill>
                  <a:srgbClr val="FF0000"/>
                </a:solidFill>
              </a:rPr>
              <a:t>Kompressor</a:t>
            </a:r>
            <a:r>
              <a:rPr lang="fr-FR" sz="4000" b="1" dirty="0">
                <a:solidFill>
                  <a:srgbClr val="FF0000"/>
                </a:solidFill>
              </a:rPr>
              <a:t>: l’arrêt POST / </a:t>
            </a:r>
            <a:r>
              <a:rPr lang="fr-FR" sz="4000" b="1" dirty="0" err="1">
                <a:solidFill>
                  <a:srgbClr val="FF0000"/>
                </a:solidFill>
              </a:rPr>
              <a:t>PostModern</a:t>
            </a:r>
            <a:r>
              <a:rPr lang="fr-FR" sz="4000" b="1" dirty="0">
                <a:solidFill>
                  <a:srgbClr val="FF0000"/>
                </a:solidFill>
              </a:rPr>
              <a:t> (TPI, 27 juin 2017, T-13/15):  Pas de RDC</a:t>
            </a:r>
          </a:p>
          <a:p>
            <a:pPr marL="400050" lvl="1" indent="0">
              <a:spcBef>
                <a:spcPts val="300"/>
              </a:spcBef>
              <a:buNone/>
            </a:pPr>
            <a:endParaRPr lang="fr-FR" sz="2900" dirty="0">
              <a:solidFill>
                <a:srgbClr val="FF0000"/>
              </a:solidFill>
            </a:endParaRPr>
          </a:p>
          <a:p>
            <a:pPr marL="400050" lvl="1" indent="0" algn="just">
              <a:spcBef>
                <a:spcPts val="300"/>
              </a:spcBef>
              <a:buNone/>
            </a:pPr>
            <a:r>
              <a:rPr lang="fr-FR" sz="3800" dirty="0"/>
              <a:t>44.  il </a:t>
            </a:r>
            <a:r>
              <a:rPr lang="fr-FR" sz="3800" b="1" dirty="0"/>
              <a:t>serait manifestement excessif de supposer que toutes les combinaisons conceptuelles usuelles avec le préfixe d’origine latine « post » soient liées à ladite marque antérieure </a:t>
            </a:r>
            <a:r>
              <a:rPr lang="fr-FR" sz="3800" dirty="0"/>
              <a:t>invoquée à l’appui de l’opposition</a:t>
            </a:r>
          </a:p>
          <a:p>
            <a:pPr marL="400050" lvl="1" indent="0" algn="just">
              <a:spcBef>
                <a:spcPts val="300"/>
              </a:spcBef>
              <a:buNone/>
            </a:pPr>
            <a:endParaRPr lang="fr-FR" sz="3800" dirty="0"/>
          </a:p>
          <a:p>
            <a:pPr marL="400050" lvl="1" indent="0" algn="just">
              <a:spcBef>
                <a:spcPts val="300"/>
              </a:spcBef>
              <a:buNone/>
            </a:pPr>
            <a:r>
              <a:rPr lang="fr-FR" sz="3800" dirty="0"/>
              <a:t>45. bien que, comme le fait valoir la requérante, il y ait lieu de reconnaître, à la lumière de l’arrêt du 24 mai 2012, Formula One </a:t>
            </a:r>
            <a:r>
              <a:rPr lang="fr-FR" sz="3800" dirty="0" err="1"/>
              <a:t>Licensing</a:t>
            </a:r>
            <a:r>
              <a:rPr lang="fr-FR" sz="3800" dirty="0"/>
              <a:t>/OHMI (C‑196/11 P, EU:C:2012:314, point 47), un </a:t>
            </a:r>
            <a:r>
              <a:rPr lang="fr-FR" sz="3800" b="1" dirty="0"/>
              <a:t>certain caractère distinctif autonome à l’élément « post », en raison de l’enregistrement du signe Post en tant que marque nationale verbale antérieure, cette circonstance ne saurait toutefois signifier que cet élément doive se voir reconnaître un caractère distinctif si élevé qu’il lui procurerait un droit inconditionnel de s’opposer à l’enregistrement de toute marque postérieure dans laquelle il apparaît</a:t>
            </a:r>
          </a:p>
          <a:p>
            <a:pPr marL="400050" lvl="1" indent="0" algn="just">
              <a:spcBef>
                <a:spcPts val="300"/>
              </a:spcBef>
              <a:buNone/>
            </a:pPr>
            <a:endParaRPr lang="fr-FR" sz="3800" b="1" dirty="0"/>
          </a:p>
          <a:p>
            <a:pPr marL="400050" lvl="1" indent="0" algn="just">
              <a:spcBef>
                <a:spcPts val="300"/>
              </a:spcBef>
              <a:buNone/>
            </a:pPr>
            <a:r>
              <a:rPr lang="fr-FR" sz="3800" dirty="0"/>
              <a:t>70. s’agissant, en premier lieu, de l’argument selon lequel l’existence d’un risque de confusion entre la marque demandée et la marque nationale verbale antérieure POST devrait être constatée en l’espèce sur le fondement du caractère distinctif accru de ladite marque antérieure, </a:t>
            </a:r>
            <a:r>
              <a:rPr lang="fr-FR" sz="3800" b="1" dirty="0"/>
              <a:t>il y a lieu de confirmer, tout d’abord, la conclusion de la chambre de recours selon laquelle cette marque antérieure jouissait d’un caractère distinctif faible et non accru</a:t>
            </a:r>
          </a:p>
          <a:p>
            <a:pPr marL="857250" lvl="1" indent="-457200">
              <a:spcBef>
                <a:spcPts val="300"/>
              </a:spcBef>
              <a:buFont typeface="Arial" panose="020B0604020202020204" pitchFamily="34" charset="0"/>
              <a:buChar char="•"/>
            </a:pPr>
            <a:endParaRPr lang="fr-FR" dirty="0"/>
          </a:p>
        </p:txBody>
      </p:sp>
      <p:sp>
        <p:nvSpPr>
          <p:cNvPr id="4" name="Espace réservé du numéro de diapositive 3">
            <a:extLst>
              <a:ext uri="{FF2B5EF4-FFF2-40B4-BE49-F238E27FC236}">
                <a16:creationId xmlns:a16="http://schemas.microsoft.com/office/drawing/2014/main" id="{7D49A7CA-347E-41B4-BD8D-46AD42E09E68}"/>
              </a:ext>
            </a:extLst>
          </p:cNvPr>
          <p:cNvSpPr>
            <a:spLocks noGrp="1"/>
          </p:cNvSpPr>
          <p:nvPr>
            <p:ph type="sldNum" sz="quarter" idx="12"/>
          </p:nvPr>
        </p:nvSpPr>
        <p:spPr/>
        <p:txBody>
          <a:bodyPr/>
          <a:lstStyle/>
          <a:p>
            <a:pPr>
              <a:defRPr/>
            </a:pPr>
            <a:fld id="{E94989EF-DADC-437B-B86C-7E87FFC675AC}" type="slidenum">
              <a:rPr lang="fr-FR" smtClean="0"/>
              <a:pPr>
                <a:defRPr/>
              </a:pPr>
              <a:t>18</a:t>
            </a:fld>
            <a:endParaRPr lang="fr-FR"/>
          </a:p>
        </p:txBody>
      </p:sp>
    </p:spTree>
    <p:extLst>
      <p:ext uri="{BB962C8B-B14F-4D97-AF65-F5344CB8AC3E}">
        <p14:creationId xmlns:p14="http://schemas.microsoft.com/office/powerpoint/2010/main" val="39704924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0E5894-15A9-43AF-9435-F403BAA24264}"/>
              </a:ext>
            </a:extLst>
          </p:cNvPr>
          <p:cNvSpPr>
            <a:spLocks noGrp="1"/>
          </p:cNvSpPr>
          <p:nvPr>
            <p:ph type="title"/>
          </p:nvPr>
        </p:nvSpPr>
        <p:spPr>
          <a:xfrm>
            <a:off x="457200" y="116632"/>
            <a:ext cx="8229600" cy="1301005"/>
          </a:xfrm>
        </p:spPr>
        <p:txBody>
          <a:bodyPr>
            <a:normAutofit/>
          </a:bodyPr>
          <a:lstStyle/>
          <a:p>
            <a:r>
              <a:rPr lang="fr-FR" sz="3100" dirty="0">
                <a:solidFill>
                  <a:srgbClr val="FF0000"/>
                </a:solidFill>
              </a:rPr>
              <a:t>II - </a:t>
            </a:r>
            <a:r>
              <a:rPr lang="fr-FR" sz="3100" cap="all" dirty="0">
                <a:solidFill>
                  <a:srgbClr val="FF0000"/>
                </a:solidFill>
              </a:rPr>
              <a:t>Effets  et apports de l’arrêt </a:t>
            </a:r>
            <a:r>
              <a:rPr lang="fr-FR" sz="3100" cap="all" dirty="0" err="1">
                <a:solidFill>
                  <a:srgbClr val="FF0000"/>
                </a:solidFill>
              </a:rPr>
              <a:t>Kompressor</a:t>
            </a:r>
            <a:r>
              <a:rPr lang="fr-FR" sz="3100" cap="all" dirty="0">
                <a:solidFill>
                  <a:srgbClr val="FF0000"/>
                </a:solidFill>
              </a:rPr>
              <a:t> </a:t>
            </a:r>
            <a:br>
              <a:rPr lang="fr-FR" cap="all" dirty="0">
                <a:solidFill>
                  <a:srgbClr val="FF0000"/>
                </a:solidFill>
              </a:rPr>
            </a:br>
            <a:endParaRPr lang="fr-FR" dirty="0"/>
          </a:p>
        </p:txBody>
      </p:sp>
      <p:sp>
        <p:nvSpPr>
          <p:cNvPr id="3" name="Espace réservé du contenu 2">
            <a:extLst>
              <a:ext uri="{FF2B5EF4-FFF2-40B4-BE49-F238E27FC236}">
                <a16:creationId xmlns:a16="http://schemas.microsoft.com/office/drawing/2014/main" id="{CC04466B-04D7-4607-8412-CD7E963BD815}"/>
              </a:ext>
            </a:extLst>
          </p:cNvPr>
          <p:cNvSpPr>
            <a:spLocks noGrp="1"/>
          </p:cNvSpPr>
          <p:nvPr>
            <p:ph idx="1"/>
          </p:nvPr>
        </p:nvSpPr>
        <p:spPr>
          <a:xfrm>
            <a:off x="323528" y="1196752"/>
            <a:ext cx="8363272" cy="4929411"/>
          </a:xfrm>
        </p:spPr>
        <p:txBody>
          <a:bodyPr>
            <a:normAutofit/>
          </a:bodyPr>
          <a:lstStyle/>
          <a:p>
            <a:pPr marL="92075" lvl="1" indent="0">
              <a:spcBef>
                <a:spcPts val="300"/>
              </a:spcBef>
              <a:buNone/>
            </a:pPr>
            <a:r>
              <a:rPr lang="fr-FR" b="1" cap="all" dirty="0"/>
              <a:t>QUELLE INFLUENCE DANS LA </a:t>
            </a:r>
            <a:r>
              <a:rPr lang="fr-FR" b="1" cap="all" dirty="0" err="1"/>
              <a:t>jp</a:t>
            </a:r>
            <a:r>
              <a:rPr lang="fr-FR" b="1" cap="all" dirty="0"/>
              <a:t> RECENTE? En </a:t>
            </a:r>
            <a:r>
              <a:rPr lang="fr-FR" b="1" cap="all" dirty="0" err="1"/>
              <a:t>france</a:t>
            </a:r>
            <a:endParaRPr lang="fr-FR" b="1" dirty="0"/>
          </a:p>
          <a:p>
            <a:pPr marL="857250" lvl="1" indent="-457200">
              <a:spcBef>
                <a:spcPts val="300"/>
              </a:spcBef>
              <a:buFont typeface="Arial" panose="020B0604020202020204" pitchFamily="34" charset="0"/>
              <a:buChar char="•"/>
            </a:pPr>
            <a:endParaRPr lang="fr-FR" dirty="0"/>
          </a:p>
          <a:p>
            <a:pPr marL="857250" lvl="1" indent="-457200">
              <a:spcBef>
                <a:spcPts val="300"/>
              </a:spcBef>
              <a:buFont typeface="Arial" panose="020B0604020202020204" pitchFamily="34" charset="0"/>
              <a:buChar char="•"/>
            </a:pPr>
            <a:endParaRPr lang="fr-FR" dirty="0"/>
          </a:p>
          <a:p>
            <a:pPr marL="857250" lvl="1" indent="-457200">
              <a:spcBef>
                <a:spcPts val="300"/>
              </a:spcBef>
              <a:buFont typeface="Arial" panose="020B0604020202020204" pitchFamily="34" charset="0"/>
              <a:buChar char="•"/>
            </a:pPr>
            <a:endParaRPr lang="fr-FR" dirty="0"/>
          </a:p>
        </p:txBody>
      </p:sp>
      <p:sp>
        <p:nvSpPr>
          <p:cNvPr id="4" name="Espace réservé du numéro de diapositive 3">
            <a:extLst>
              <a:ext uri="{FF2B5EF4-FFF2-40B4-BE49-F238E27FC236}">
                <a16:creationId xmlns:a16="http://schemas.microsoft.com/office/drawing/2014/main" id="{7D49A7CA-347E-41B4-BD8D-46AD42E09E68}"/>
              </a:ext>
            </a:extLst>
          </p:cNvPr>
          <p:cNvSpPr>
            <a:spLocks noGrp="1"/>
          </p:cNvSpPr>
          <p:nvPr>
            <p:ph type="sldNum" sz="quarter" idx="12"/>
          </p:nvPr>
        </p:nvSpPr>
        <p:spPr/>
        <p:txBody>
          <a:bodyPr/>
          <a:lstStyle/>
          <a:p>
            <a:pPr>
              <a:defRPr/>
            </a:pPr>
            <a:fld id="{E94989EF-DADC-437B-B86C-7E87FFC675AC}" type="slidenum">
              <a:rPr lang="fr-FR" smtClean="0"/>
              <a:pPr>
                <a:defRPr/>
              </a:pPr>
              <a:t>19</a:t>
            </a:fld>
            <a:endParaRPr lang="fr-FR"/>
          </a:p>
        </p:txBody>
      </p:sp>
      <p:graphicFrame>
        <p:nvGraphicFramePr>
          <p:cNvPr id="5" name="Tableau 4">
            <a:extLst>
              <a:ext uri="{FF2B5EF4-FFF2-40B4-BE49-F238E27FC236}">
                <a16:creationId xmlns:a16="http://schemas.microsoft.com/office/drawing/2014/main" id="{64EF77D6-051A-46E2-93DD-29D2BC812239}"/>
              </a:ext>
            </a:extLst>
          </p:cNvPr>
          <p:cNvGraphicFramePr>
            <a:graphicFrameLocks noGrp="1"/>
          </p:cNvGraphicFramePr>
          <p:nvPr>
            <p:extLst>
              <p:ext uri="{D42A27DB-BD31-4B8C-83A1-F6EECF244321}">
                <p14:modId xmlns:p14="http://schemas.microsoft.com/office/powerpoint/2010/main" val="3096280027"/>
              </p:ext>
            </p:extLst>
          </p:nvPr>
        </p:nvGraphicFramePr>
        <p:xfrm>
          <a:off x="456742" y="1857911"/>
          <a:ext cx="8363272" cy="4541571"/>
        </p:xfrm>
        <a:graphic>
          <a:graphicData uri="http://schemas.openxmlformats.org/drawingml/2006/table">
            <a:tbl>
              <a:tblPr firstRow="1" bandRow="1">
                <a:tableStyleId>{21E4AEA4-8DFA-4A89-87EB-49C32662AFE0}</a:tableStyleId>
              </a:tblPr>
              <a:tblGrid>
                <a:gridCol w="2090818">
                  <a:extLst>
                    <a:ext uri="{9D8B030D-6E8A-4147-A177-3AD203B41FA5}">
                      <a16:colId xmlns:a16="http://schemas.microsoft.com/office/drawing/2014/main" val="2174682964"/>
                    </a:ext>
                  </a:extLst>
                </a:gridCol>
                <a:gridCol w="2024440">
                  <a:extLst>
                    <a:ext uri="{9D8B030D-6E8A-4147-A177-3AD203B41FA5}">
                      <a16:colId xmlns:a16="http://schemas.microsoft.com/office/drawing/2014/main" val="619186603"/>
                    </a:ext>
                  </a:extLst>
                </a:gridCol>
                <a:gridCol w="2157196">
                  <a:extLst>
                    <a:ext uri="{9D8B030D-6E8A-4147-A177-3AD203B41FA5}">
                      <a16:colId xmlns:a16="http://schemas.microsoft.com/office/drawing/2014/main" val="1896389123"/>
                    </a:ext>
                  </a:extLst>
                </a:gridCol>
                <a:gridCol w="2090818">
                  <a:extLst>
                    <a:ext uri="{9D8B030D-6E8A-4147-A177-3AD203B41FA5}">
                      <a16:colId xmlns:a16="http://schemas.microsoft.com/office/drawing/2014/main" val="3566173383"/>
                    </a:ext>
                  </a:extLst>
                </a:gridCol>
              </a:tblGrid>
              <a:tr h="853650">
                <a:tc>
                  <a:txBody>
                    <a:bodyPr/>
                    <a:lstStyle/>
                    <a:p>
                      <a:r>
                        <a:rPr lang="fr-FR" dirty="0"/>
                        <a:t>Marque antérieure</a:t>
                      </a:r>
                    </a:p>
                  </a:txBody>
                  <a:tcPr/>
                </a:tc>
                <a:tc>
                  <a:txBody>
                    <a:bodyPr/>
                    <a:lstStyle/>
                    <a:p>
                      <a:r>
                        <a:rPr lang="fr-FR" dirty="0"/>
                        <a:t>Marque postérieure</a:t>
                      </a:r>
                    </a:p>
                  </a:txBody>
                  <a:tcPr/>
                </a:tc>
                <a:tc>
                  <a:txBody>
                    <a:bodyPr/>
                    <a:lstStyle/>
                    <a:p>
                      <a:r>
                        <a:rPr lang="fr-FR" dirty="0"/>
                        <a:t>Domaine</a:t>
                      </a:r>
                    </a:p>
                  </a:txBody>
                  <a:tcPr/>
                </a:tc>
                <a:tc>
                  <a:txBody>
                    <a:bodyPr/>
                    <a:lstStyle/>
                    <a:p>
                      <a:r>
                        <a:rPr lang="fr-FR" dirty="0"/>
                        <a:t>Résultat</a:t>
                      </a:r>
                    </a:p>
                  </a:txBody>
                  <a:tcPr/>
                </a:tc>
                <a:extLst>
                  <a:ext uri="{0D108BD9-81ED-4DB2-BD59-A6C34878D82A}">
                    <a16:rowId xmlns:a16="http://schemas.microsoft.com/office/drawing/2014/main" val="433678691"/>
                  </a:ext>
                </a:extLst>
              </a:tr>
              <a:tr h="944721">
                <a:tc>
                  <a:txBody>
                    <a:bodyPr/>
                    <a:lstStyle/>
                    <a:p>
                      <a:pPr algn="ctr"/>
                      <a:r>
                        <a:rPr lang="fr-FR" b="1" dirty="0"/>
                        <a:t>TABAC ORIGINAL</a:t>
                      </a:r>
                    </a:p>
                  </a:txBody>
                  <a:tcPr/>
                </a:tc>
                <a:tc>
                  <a:txBody>
                    <a:bodyPr/>
                    <a:lstStyle/>
                    <a:p>
                      <a:pPr algn="ctr"/>
                      <a:r>
                        <a:rPr lang="fr-FR" b="1" dirty="0"/>
                        <a:t>TABAC TABOU</a:t>
                      </a:r>
                    </a:p>
                  </a:txBody>
                  <a:tcPr/>
                </a:tc>
                <a:tc>
                  <a:txBody>
                    <a:bodyPr/>
                    <a:lstStyle/>
                    <a:p>
                      <a:pPr algn="ctr"/>
                      <a:r>
                        <a:rPr lang="fr-FR" dirty="0"/>
                        <a:t>Parfumerie</a:t>
                      </a:r>
                    </a:p>
                  </a:txBody>
                  <a:tcPr/>
                </a:tc>
                <a:tc>
                  <a:txBody>
                    <a:bodyPr/>
                    <a:lstStyle/>
                    <a:p>
                      <a:r>
                        <a:rPr lang="fr-FR" b="1" dirty="0"/>
                        <a:t>Pas de RDC</a:t>
                      </a:r>
                    </a:p>
                    <a:p>
                      <a:r>
                        <a:rPr lang="fr-FR" dirty="0"/>
                        <a:t>CA Paris, 25 avril 2017</a:t>
                      </a:r>
                    </a:p>
                  </a:txBody>
                  <a:tcPr/>
                </a:tc>
                <a:extLst>
                  <a:ext uri="{0D108BD9-81ED-4DB2-BD59-A6C34878D82A}">
                    <a16:rowId xmlns:a16="http://schemas.microsoft.com/office/drawing/2014/main" val="339961964"/>
                  </a:ext>
                </a:extLst>
              </a:tr>
              <a:tr h="853650">
                <a:tc>
                  <a:txBody>
                    <a:bodyPr/>
                    <a:lstStyle/>
                    <a:p>
                      <a:pPr algn="ctr"/>
                      <a:r>
                        <a:rPr lang="fr-FR" b="1" dirty="0"/>
                        <a:t>TARTINAS</a:t>
                      </a:r>
                    </a:p>
                  </a:txBody>
                  <a:tcPr/>
                </a:tc>
                <a:tc>
                  <a:txBody>
                    <a:bodyPr/>
                    <a:lstStyle/>
                    <a:p>
                      <a:pPr algn="ctr"/>
                      <a:r>
                        <a:rPr lang="fr-FR" b="1" dirty="0"/>
                        <a:t>TARTIN’ART</a:t>
                      </a:r>
                    </a:p>
                  </a:txBody>
                  <a:tcPr/>
                </a:tc>
                <a:tc>
                  <a:txBody>
                    <a:bodyPr/>
                    <a:lstStyle/>
                    <a:p>
                      <a:pPr algn="ctr"/>
                      <a:r>
                        <a:rPr lang="fr-FR" dirty="0"/>
                        <a:t>Alimentaire et restauration</a:t>
                      </a:r>
                    </a:p>
                  </a:txBody>
                  <a:tcPr/>
                </a:tc>
                <a:tc>
                  <a:txBody>
                    <a:bodyPr/>
                    <a:lstStyle/>
                    <a:p>
                      <a:r>
                        <a:rPr lang="fr-FR" b="1" dirty="0"/>
                        <a:t>Pas de RDC</a:t>
                      </a:r>
                    </a:p>
                    <a:p>
                      <a:r>
                        <a:rPr lang="fr-FR" dirty="0"/>
                        <a:t>CA Nancy, 20 février 2017</a:t>
                      </a:r>
                    </a:p>
                  </a:txBody>
                  <a:tcPr/>
                </a:tc>
                <a:extLst>
                  <a:ext uri="{0D108BD9-81ED-4DB2-BD59-A6C34878D82A}">
                    <a16:rowId xmlns:a16="http://schemas.microsoft.com/office/drawing/2014/main" val="3947965629"/>
                  </a:ext>
                </a:extLst>
              </a:tr>
              <a:tr h="853650">
                <a:tc>
                  <a:txBody>
                    <a:bodyPr/>
                    <a:lstStyle/>
                    <a:p>
                      <a:pPr algn="ctr"/>
                      <a:r>
                        <a:rPr lang="fr-FR" b="1" dirty="0"/>
                        <a:t>CANAL +</a:t>
                      </a:r>
                    </a:p>
                  </a:txBody>
                  <a:tcPr/>
                </a:tc>
                <a:tc>
                  <a:txBody>
                    <a:bodyPr/>
                    <a:lstStyle/>
                    <a:p>
                      <a:pPr algn="ctr"/>
                      <a:r>
                        <a:rPr lang="fr-FR" b="1" dirty="0"/>
                        <a:t>CANAL AFRIQUE</a:t>
                      </a:r>
                    </a:p>
                  </a:txBody>
                  <a:tcPr/>
                </a:tc>
                <a:tc>
                  <a:txBody>
                    <a:bodyPr/>
                    <a:lstStyle/>
                    <a:p>
                      <a:pPr algn="ctr"/>
                      <a:r>
                        <a:rPr lang="fr-FR" dirty="0"/>
                        <a:t>Télécommunications</a:t>
                      </a:r>
                    </a:p>
                  </a:txBody>
                  <a:tcPr/>
                </a:tc>
                <a:tc>
                  <a:txBody>
                    <a:bodyPr/>
                    <a:lstStyle/>
                    <a:p>
                      <a:r>
                        <a:rPr lang="fr-FR" b="1" dirty="0"/>
                        <a:t>Pas de RDC</a:t>
                      </a:r>
                    </a:p>
                    <a:p>
                      <a:r>
                        <a:rPr lang="fr-FR" dirty="0"/>
                        <a:t>CA Paris, 20 janvier 2017</a:t>
                      </a:r>
                    </a:p>
                  </a:txBody>
                  <a:tcPr/>
                </a:tc>
                <a:extLst>
                  <a:ext uri="{0D108BD9-81ED-4DB2-BD59-A6C34878D82A}">
                    <a16:rowId xmlns:a16="http://schemas.microsoft.com/office/drawing/2014/main" val="2723523575"/>
                  </a:ext>
                </a:extLst>
              </a:tr>
              <a:tr h="853650">
                <a:tc>
                  <a:txBody>
                    <a:bodyPr/>
                    <a:lstStyle/>
                    <a:p>
                      <a:pPr algn="ctr"/>
                      <a:r>
                        <a:rPr lang="fr-FR" b="1" dirty="0"/>
                        <a:t>UCAR</a:t>
                      </a:r>
                    </a:p>
                  </a:txBody>
                  <a:tcPr/>
                </a:tc>
                <a:tc>
                  <a:txBody>
                    <a:bodyPr/>
                    <a:lstStyle/>
                    <a:p>
                      <a:pPr algn="ctr"/>
                      <a:r>
                        <a:rPr lang="fr-FR" b="1" dirty="0"/>
                        <a:t>YESYOUCAR</a:t>
                      </a:r>
                    </a:p>
                  </a:txBody>
                  <a:tcPr/>
                </a:tc>
                <a:tc>
                  <a:txBody>
                    <a:bodyPr/>
                    <a:lstStyle/>
                    <a:p>
                      <a:pPr algn="ctr"/>
                      <a:r>
                        <a:rPr lang="fr-FR" dirty="0"/>
                        <a:t>Location de voitures</a:t>
                      </a:r>
                    </a:p>
                  </a:txBody>
                  <a:tcPr/>
                </a:tc>
                <a:tc>
                  <a:txBody>
                    <a:bodyPr/>
                    <a:lstStyle/>
                    <a:p>
                      <a:r>
                        <a:rPr lang="fr-FR" b="1" dirty="0"/>
                        <a:t>Pas de RDC</a:t>
                      </a:r>
                    </a:p>
                    <a:p>
                      <a:r>
                        <a:rPr lang="fr-FR" dirty="0"/>
                        <a:t>CA Versailles, 6 décembre 2016</a:t>
                      </a:r>
                    </a:p>
                  </a:txBody>
                  <a:tcPr/>
                </a:tc>
                <a:extLst>
                  <a:ext uri="{0D108BD9-81ED-4DB2-BD59-A6C34878D82A}">
                    <a16:rowId xmlns:a16="http://schemas.microsoft.com/office/drawing/2014/main" val="3044558098"/>
                  </a:ext>
                </a:extLst>
              </a:tr>
            </a:tbl>
          </a:graphicData>
        </a:graphic>
      </p:graphicFrame>
    </p:spTree>
    <p:extLst>
      <p:ext uri="{BB962C8B-B14F-4D97-AF65-F5344CB8AC3E}">
        <p14:creationId xmlns:p14="http://schemas.microsoft.com/office/powerpoint/2010/main" val="340050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631229"/>
            <a:ext cx="8136904" cy="6038131"/>
          </a:xfrm>
        </p:spPr>
        <p:txBody>
          <a:bodyPr>
            <a:normAutofit fontScale="92500" lnSpcReduction="10000"/>
          </a:bodyPr>
          <a:lstStyle/>
          <a:p>
            <a:pPr marL="0" indent="0">
              <a:spcAft>
                <a:spcPts val="1200"/>
              </a:spcAft>
              <a:buNone/>
            </a:pPr>
            <a:endParaRPr lang="fr-FR" sz="2800" dirty="0">
              <a:solidFill>
                <a:srgbClr val="FF0000"/>
              </a:solidFill>
            </a:endParaRPr>
          </a:p>
          <a:p>
            <a:pPr marL="0" indent="0">
              <a:spcAft>
                <a:spcPts val="1200"/>
              </a:spcAft>
              <a:buNone/>
            </a:pPr>
            <a:r>
              <a:rPr lang="fr-FR" sz="2800" dirty="0">
                <a:solidFill>
                  <a:srgbClr val="FF0000"/>
                </a:solidFill>
              </a:rPr>
              <a:t>INTRODUCTION – LA NOTION</a:t>
            </a:r>
          </a:p>
          <a:p>
            <a:pPr marL="0" indent="0">
              <a:buNone/>
            </a:pPr>
            <a:endParaRPr lang="fr-FR" sz="1000" dirty="0"/>
          </a:p>
          <a:p>
            <a:pPr marL="0" indent="0">
              <a:buNone/>
            </a:pPr>
            <a:r>
              <a:rPr lang="fr-FR" sz="2800" dirty="0">
                <a:solidFill>
                  <a:srgbClr val="FF0000"/>
                </a:solidFill>
              </a:rPr>
              <a:t>I - RAPPEL DE LA SITUATION AVANT KOMPRESSOR</a:t>
            </a:r>
          </a:p>
          <a:p>
            <a:pPr marL="400050" lvl="1" indent="0">
              <a:spcBef>
                <a:spcPts val="300"/>
              </a:spcBef>
              <a:buNone/>
            </a:pPr>
            <a:r>
              <a:rPr lang="fr-FR" dirty="0"/>
              <a:t>A - Le champ de protection des marques faibles</a:t>
            </a:r>
          </a:p>
          <a:p>
            <a:pPr marL="400050" lvl="1" indent="0">
              <a:spcBef>
                <a:spcPts val="300"/>
              </a:spcBef>
              <a:buNone/>
            </a:pPr>
            <a:r>
              <a:rPr lang="fr-FR" dirty="0"/>
              <a:t>B - Le sort de la marque faible antérieure dans la procédure d’opposition</a:t>
            </a:r>
          </a:p>
          <a:p>
            <a:pPr marL="0" indent="0">
              <a:spcBef>
                <a:spcPts val="1200"/>
              </a:spcBef>
              <a:buNone/>
            </a:pPr>
            <a:endParaRPr lang="fr-FR" sz="1000" dirty="0"/>
          </a:p>
          <a:p>
            <a:pPr marL="0" indent="0">
              <a:spcBef>
                <a:spcPts val="1200"/>
              </a:spcBef>
              <a:spcAft>
                <a:spcPts val="1200"/>
              </a:spcAft>
              <a:buNone/>
            </a:pPr>
            <a:r>
              <a:rPr lang="fr-FR" sz="2800" dirty="0">
                <a:solidFill>
                  <a:srgbClr val="FF0000"/>
                </a:solidFill>
              </a:rPr>
              <a:t>II - </a:t>
            </a:r>
            <a:r>
              <a:rPr lang="fr-FR" sz="2800" cap="all" dirty="0">
                <a:solidFill>
                  <a:srgbClr val="FF0000"/>
                </a:solidFill>
              </a:rPr>
              <a:t>Effets  et apports de l’arrêt </a:t>
            </a:r>
            <a:r>
              <a:rPr lang="fr-FR" sz="2800" cap="all" dirty="0" err="1">
                <a:solidFill>
                  <a:srgbClr val="FF0000"/>
                </a:solidFill>
              </a:rPr>
              <a:t>Kompressor</a:t>
            </a:r>
            <a:r>
              <a:rPr lang="fr-FR" sz="2800" cap="all" dirty="0">
                <a:solidFill>
                  <a:srgbClr val="FF0000"/>
                </a:solidFill>
              </a:rPr>
              <a:t> </a:t>
            </a:r>
          </a:p>
          <a:p>
            <a:pPr marL="400050" lvl="1" indent="0">
              <a:spcBef>
                <a:spcPts val="300"/>
              </a:spcBef>
              <a:buNone/>
            </a:pPr>
            <a:r>
              <a:rPr lang="fr-FR" cap="all" dirty="0"/>
              <a:t>A - L’</a:t>
            </a:r>
            <a:r>
              <a:rPr lang="fr-FR" dirty="0"/>
              <a:t>arrêt KOMPRESSOR: une révolution?</a:t>
            </a:r>
          </a:p>
          <a:p>
            <a:pPr marL="400050" lvl="1" indent="0">
              <a:spcBef>
                <a:spcPts val="300"/>
              </a:spcBef>
              <a:buNone/>
            </a:pPr>
            <a:r>
              <a:rPr lang="fr-FR" dirty="0"/>
              <a:t>B-  Quelle influence dans la JP récente?</a:t>
            </a:r>
          </a:p>
          <a:p>
            <a:pPr marL="400050" lvl="1" indent="0">
              <a:spcBef>
                <a:spcPts val="300"/>
              </a:spcBef>
              <a:buNone/>
            </a:pPr>
            <a:endParaRPr lang="fr-FR" dirty="0"/>
          </a:p>
          <a:p>
            <a:pPr marL="400050" lvl="1" indent="0">
              <a:spcBef>
                <a:spcPts val="300"/>
              </a:spcBef>
              <a:buNone/>
            </a:pPr>
            <a:r>
              <a:rPr lang="fr-FR" dirty="0">
                <a:solidFill>
                  <a:srgbClr val="FF0000"/>
                </a:solidFill>
              </a:rPr>
              <a:t>Réflexions conclusives sur les stratégies de dépôts et la stratégie judiciaire</a:t>
            </a:r>
          </a:p>
        </p:txBody>
      </p:sp>
      <p:sp>
        <p:nvSpPr>
          <p:cNvPr id="2" name="Espace réservé du numéro de diapositive 1">
            <a:extLst>
              <a:ext uri="{FF2B5EF4-FFF2-40B4-BE49-F238E27FC236}">
                <a16:creationId xmlns:a16="http://schemas.microsoft.com/office/drawing/2014/main" id="{21252589-D578-4280-AB74-F14245C4F005}"/>
              </a:ext>
            </a:extLst>
          </p:cNvPr>
          <p:cNvSpPr>
            <a:spLocks noGrp="1"/>
          </p:cNvSpPr>
          <p:nvPr>
            <p:ph type="sldNum" sz="quarter" idx="12"/>
          </p:nvPr>
        </p:nvSpPr>
        <p:spPr/>
        <p:txBody>
          <a:bodyPr/>
          <a:lstStyle/>
          <a:p>
            <a:pPr>
              <a:defRPr/>
            </a:pPr>
            <a:fld id="{E94989EF-DADC-437B-B86C-7E87FFC675AC}" type="slidenum">
              <a:rPr lang="fr-FR" smtClean="0"/>
              <a:pPr>
                <a:defRPr/>
              </a:pPr>
              <a:t>2</a:t>
            </a:fld>
            <a:endParaRPr lang="fr-FR"/>
          </a:p>
        </p:txBody>
      </p:sp>
    </p:spTree>
    <p:extLst>
      <p:ext uri="{BB962C8B-B14F-4D97-AF65-F5344CB8AC3E}">
        <p14:creationId xmlns:p14="http://schemas.microsoft.com/office/powerpoint/2010/main" val="20881434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1C53E5-01A1-4033-8C33-6650ED2E85FB}"/>
              </a:ext>
            </a:extLst>
          </p:cNvPr>
          <p:cNvSpPr>
            <a:spLocks noGrp="1"/>
          </p:cNvSpPr>
          <p:nvPr>
            <p:ph type="title"/>
          </p:nvPr>
        </p:nvSpPr>
        <p:spPr>
          <a:xfrm>
            <a:off x="457200" y="274638"/>
            <a:ext cx="8229600" cy="634082"/>
          </a:xfrm>
        </p:spPr>
        <p:txBody>
          <a:bodyPr>
            <a:normAutofit fontScale="90000"/>
          </a:bodyPr>
          <a:lstStyle/>
          <a:p>
            <a:r>
              <a:rPr lang="fr-FR" dirty="0">
                <a:solidFill>
                  <a:srgbClr val="FF0000"/>
                </a:solidFill>
              </a:rPr>
              <a:t>REMARQUES CONCLUSIVES</a:t>
            </a:r>
          </a:p>
        </p:txBody>
      </p:sp>
      <p:sp>
        <p:nvSpPr>
          <p:cNvPr id="3" name="Espace réservé du contenu 2">
            <a:extLst>
              <a:ext uri="{FF2B5EF4-FFF2-40B4-BE49-F238E27FC236}">
                <a16:creationId xmlns:a16="http://schemas.microsoft.com/office/drawing/2014/main" id="{0C8D406C-0B8E-40B7-8143-A15F9C254586}"/>
              </a:ext>
            </a:extLst>
          </p:cNvPr>
          <p:cNvSpPr>
            <a:spLocks noGrp="1"/>
          </p:cNvSpPr>
          <p:nvPr>
            <p:ph idx="1"/>
          </p:nvPr>
        </p:nvSpPr>
        <p:spPr>
          <a:xfrm>
            <a:off x="457200" y="1196752"/>
            <a:ext cx="8229600" cy="4929411"/>
          </a:xfrm>
        </p:spPr>
        <p:txBody>
          <a:bodyPr/>
          <a:lstStyle/>
          <a:p>
            <a:pPr marL="0" indent="0">
              <a:buNone/>
            </a:pPr>
            <a:r>
              <a:rPr lang="fr-FR" b="1" dirty="0"/>
              <a:t>Quelles conséquences sur les stratégies de dépôts et sur les recherches d’antériorités?</a:t>
            </a:r>
          </a:p>
          <a:p>
            <a:r>
              <a:rPr lang="fr-FR" dirty="0"/>
              <a:t>Faut-il déposer une marque faible ?</a:t>
            </a:r>
          </a:p>
          <a:p>
            <a:r>
              <a:rPr lang="fr-FR" dirty="0"/>
              <a:t>Que faire si une marque faible est relevée dans le cadre d’une recherche?</a:t>
            </a:r>
          </a:p>
          <a:p>
            <a:pPr marL="0" indent="0">
              <a:buNone/>
            </a:pPr>
            <a:endParaRPr lang="fr-FR" dirty="0"/>
          </a:p>
        </p:txBody>
      </p:sp>
      <p:sp>
        <p:nvSpPr>
          <p:cNvPr id="4" name="Espace réservé du numéro de diapositive 3">
            <a:extLst>
              <a:ext uri="{FF2B5EF4-FFF2-40B4-BE49-F238E27FC236}">
                <a16:creationId xmlns:a16="http://schemas.microsoft.com/office/drawing/2014/main" id="{EBE19DCE-5450-4D15-9AE9-35FEF8F1F7E9}"/>
              </a:ext>
            </a:extLst>
          </p:cNvPr>
          <p:cNvSpPr>
            <a:spLocks noGrp="1"/>
          </p:cNvSpPr>
          <p:nvPr>
            <p:ph type="sldNum" sz="quarter" idx="12"/>
          </p:nvPr>
        </p:nvSpPr>
        <p:spPr/>
        <p:txBody>
          <a:bodyPr/>
          <a:lstStyle/>
          <a:p>
            <a:pPr>
              <a:defRPr/>
            </a:pPr>
            <a:fld id="{E94989EF-DADC-437B-B86C-7E87FFC675AC}" type="slidenum">
              <a:rPr lang="fr-FR" smtClean="0"/>
              <a:pPr>
                <a:defRPr/>
              </a:pPr>
              <a:t>20</a:t>
            </a:fld>
            <a:endParaRPr lang="fr-FR"/>
          </a:p>
        </p:txBody>
      </p:sp>
    </p:spTree>
    <p:extLst>
      <p:ext uri="{BB962C8B-B14F-4D97-AF65-F5344CB8AC3E}">
        <p14:creationId xmlns:p14="http://schemas.microsoft.com/office/powerpoint/2010/main" val="38713311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1C53E5-01A1-4033-8C33-6650ED2E85FB}"/>
              </a:ext>
            </a:extLst>
          </p:cNvPr>
          <p:cNvSpPr>
            <a:spLocks noGrp="1"/>
          </p:cNvSpPr>
          <p:nvPr>
            <p:ph type="title"/>
          </p:nvPr>
        </p:nvSpPr>
        <p:spPr>
          <a:xfrm>
            <a:off x="457200" y="274638"/>
            <a:ext cx="8229600" cy="634082"/>
          </a:xfrm>
        </p:spPr>
        <p:txBody>
          <a:bodyPr>
            <a:normAutofit fontScale="90000"/>
          </a:bodyPr>
          <a:lstStyle/>
          <a:p>
            <a:r>
              <a:rPr lang="fr-FR" dirty="0">
                <a:solidFill>
                  <a:srgbClr val="FF0000"/>
                </a:solidFill>
              </a:rPr>
              <a:t>REMARQUES CONCLUSIVES</a:t>
            </a:r>
          </a:p>
        </p:txBody>
      </p:sp>
      <p:sp>
        <p:nvSpPr>
          <p:cNvPr id="3" name="Espace réservé du contenu 2">
            <a:extLst>
              <a:ext uri="{FF2B5EF4-FFF2-40B4-BE49-F238E27FC236}">
                <a16:creationId xmlns:a16="http://schemas.microsoft.com/office/drawing/2014/main" id="{0C8D406C-0B8E-40B7-8143-A15F9C254586}"/>
              </a:ext>
            </a:extLst>
          </p:cNvPr>
          <p:cNvSpPr>
            <a:spLocks noGrp="1"/>
          </p:cNvSpPr>
          <p:nvPr>
            <p:ph idx="1"/>
          </p:nvPr>
        </p:nvSpPr>
        <p:spPr>
          <a:xfrm>
            <a:off x="323528" y="1196752"/>
            <a:ext cx="8363272" cy="4929411"/>
          </a:xfrm>
        </p:spPr>
        <p:txBody>
          <a:bodyPr>
            <a:normAutofit fontScale="85000" lnSpcReduction="10000"/>
          </a:bodyPr>
          <a:lstStyle/>
          <a:p>
            <a:pPr marL="0" indent="0">
              <a:buNone/>
            </a:pPr>
            <a:r>
              <a:rPr lang="fr-FR" b="1" dirty="0"/>
              <a:t>Quelles conséquences sur les stratégies judiciaires?</a:t>
            </a:r>
          </a:p>
          <a:p>
            <a:r>
              <a:rPr lang="fr-FR" dirty="0"/>
              <a:t>2 risques en cas d’action judiciaires: </a:t>
            </a:r>
          </a:p>
          <a:p>
            <a:pPr>
              <a:buFont typeface="Wingdings" panose="05000000000000000000" pitchFamily="2" charset="2"/>
              <a:buChar char="Ø"/>
            </a:pPr>
            <a:r>
              <a:rPr lang="fr-FR" dirty="0"/>
              <a:t>la </a:t>
            </a:r>
            <a:r>
              <a:rPr lang="fr-FR" b="1" dirty="0"/>
              <a:t>demande reconventionnelle en nullité</a:t>
            </a:r>
            <a:r>
              <a:rPr lang="fr-FR" dirty="0"/>
              <a:t> </a:t>
            </a:r>
          </a:p>
          <a:p>
            <a:pPr>
              <a:buFont typeface="Wingdings" panose="05000000000000000000" pitchFamily="2" charset="2"/>
              <a:buChar char="Ø"/>
            </a:pPr>
            <a:r>
              <a:rPr lang="fr-FR" dirty="0"/>
              <a:t>un </a:t>
            </a:r>
            <a:r>
              <a:rPr lang="fr-FR" b="1" dirty="0"/>
              <a:t>risque accru de déchéance en cas d’usage sous une forme modifié </a:t>
            </a:r>
            <a:r>
              <a:rPr lang="fr-FR" dirty="0"/>
              <a:t>(une modification même légère n’étant pas constitutive d’un usage, TPI, 14 février 2017, T-15/16, </a:t>
            </a:r>
            <a:r>
              <a:rPr lang="fr-FR" dirty="0" err="1"/>
              <a:t>Cystus</a:t>
            </a:r>
            <a:r>
              <a:rPr lang="fr-FR"/>
              <a:t>)</a:t>
            </a:r>
          </a:p>
          <a:p>
            <a:pPr marL="0" indent="0">
              <a:buNone/>
            </a:pPr>
            <a:endParaRPr lang="fr-FR" dirty="0"/>
          </a:p>
          <a:p>
            <a:r>
              <a:rPr lang="fr-FR" dirty="0"/>
              <a:t>Possibilité du</a:t>
            </a:r>
            <a:r>
              <a:rPr lang="fr-FR" b="1" dirty="0"/>
              <a:t> référé </a:t>
            </a:r>
            <a:r>
              <a:rPr lang="fr-FR" dirty="0"/>
              <a:t>avec la JP sur la nullité manifeste qui peut permettre de prendre en compte des marques faibles (mais nécessité d’agir au fond)</a:t>
            </a:r>
          </a:p>
          <a:p>
            <a:pPr marL="0" indent="0">
              <a:buNone/>
            </a:pPr>
            <a:endParaRPr lang="fr-FR" dirty="0"/>
          </a:p>
        </p:txBody>
      </p:sp>
      <p:sp>
        <p:nvSpPr>
          <p:cNvPr id="4" name="Espace réservé du numéro de diapositive 3">
            <a:extLst>
              <a:ext uri="{FF2B5EF4-FFF2-40B4-BE49-F238E27FC236}">
                <a16:creationId xmlns:a16="http://schemas.microsoft.com/office/drawing/2014/main" id="{EBE19DCE-5450-4D15-9AE9-35FEF8F1F7E9}"/>
              </a:ext>
            </a:extLst>
          </p:cNvPr>
          <p:cNvSpPr>
            <a:spLocks noGrp="1"/>
          </p:cNvSpPr>
          <p:nvPr>
            <p:ph type="sldNum" sz="quarter" idx="12"/>
          </p:nvPr>
        </p:nvSpPr>
        <p:spPr/>
        <p:txBody>
          <a:bodyPr/>
          <a:lstStyle/>
          <a:p>
            <a:pPr>
              <a:defRPr/>
            </a:pPr>
            <a:fld id="{E94989EF-DADC-437B-B86C-7E87FFC675AC}" type="slidenum">
              <a:rPr lang="fr-FR" smtClean="0"/>
              <a:pPr>
                <a:defRPr/>
              </a:pPr>
              <a:t>21</a:t>
            </a:fld>
            <a:endParaRPr lang="fr-FR"/>
          </a:p>
        </p:txBody>
      </p:sp>
    </p:spTree>
    <p:extLst>
      <p:ext uri="{BB962C8B-B14F-4D97-AF65-F5344CB8AC3E}">
        <p14:creationId xmlns:p14="http://schemas.microsoft.com/office/powerpoint/2010/main" val="22083715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1C53E5-01A1-4033-8C33-6650ED2E85FB}"/>
              </a:ext>
            </a:extLst>
          </p:cNvPr>
          <p:cNvSpPr>
            <a:spLocks noGrp="1"/>
          </p:cNvSpPr>
          <p:nvPr>
            <p:ph type="title"/>
          </p:nvPr>
        </p:nvSpPr>
        <p:spPr>
          <a:xfrm>
            <a:off x="457200" y="274638"/>
            <a:ext cx="8229600" cy="634082"/>
          </a:xfrm>
        </p:spPr>
        <p:txBody>
          <a:bodyPr>
            <a:normAutofit fontScale="90000"/>
          </a:bodyPr>
          <a:lstStyle/>
          <a:p>
            <a:r>
              <a:rPr lang="fr-FR" dirty="0">
                <a:solidFill>
                  <a:srgbClr val="FF0000"/>
                </a:solidFill>
              </a:rPr>
              <a:t>REMARQUES CONCLUSIVES</a:t>
            </a:r>
          </a:p>
        </p:txBody>
      </p:sp>
      <p:sp>
        <p:nvSpPr>
          <p:cNvPr id="3" name="Espace réservé du contenu 2">
            <a:extLst>
              <a:ext uri="{FF2B5EF4-FFF2-40B4-BE49-F238E27FC236}">
                <a16:creationId xmlns:a16="http://schemas.microsoft.com/office/drawing/2014/main" id="{0C8D406C-0B8E-40B7-8143-A15F9C254586}"/>
              </a:ext>
            </a:extLst>
          </p:cNvPr>
          <p:cNvSpPr>
            <a:spLocks noGrp="1"/>
          </p:cNvSpPr>
          <p:nvPr>
            <p:ph idx="1"/>
          </p:nvPr>
        </p:nvSpPr>
        <p:spPr>
          <a:xfrm>
            <a:off x="395536" y="1600200"/>
            <a:ext cx="8424936" cy="4525963"/>
          </a:xfrm>
        </p:spPr>
        <p:txBody>
          <a:bodyPr>
            <a:normAutofit/>
          </a:bodyPr>
          <a:lstStyle/>
          <a:p>
            <a:pPr marL="0" indent="0">
              <a:buNone/>
            </a:pPr>
            <a:r>
              <a:rPr lang="fr-FR" b="1" dirty="0"/>
              <a:t>La piste du disclaimer?</a:t>
            </a:r>
          </a:p>
          <a:p>
            <a:r>
              <a:rPr lang="fr-FR" sz="2800" dirty="0"/>
              <a:t>Anciennement prévu par le Règlement CE</a:t>
            </a:r>
          </a:p>
          <a:p>
            <a:pPr marL="0" indent="0">
              <a:buNone/>
            </a:pPr>
            <a:r>
              <a:rPr lang="fr-FR" sz="2200" dirty="0"/>
              <a:t>« </a:t>
            </a:r>
            <a:r>
              <a:rPr lang="fr-FR" sz="2200" i="1" u="sng" dirty="0"/>
              <a:t>Lorsque la marque comporte un élément qui est dépourvu de caractère distinctif et que l'inclusion de cet élément dans la marque peut créer des doutes sur l'étendue de la protection de la marque</a:t>
            </a:r>
            <a:r>
              <a:rPr lang="fr-FR" sz="2200" i="1" dirty="0"/>
              <a:t>, l'Office peut demander comme condition à l'enregistrement de la marque que le demandeur déclare qu'il n'invoquera pas de droit exclusif sur cet élément. </a:t>
            </a:r>
            <a:r>
              <a:rPr lang="fr-FR" sz="2200" dirty="0"/>
              <a:t>»</a:t>
            </a:r>
          </a:p>
          <a:p>
            <a:r>
              <a:rPr lang="fr-FR" sz="2800" dirty="0"/>
              <a:t>Mais supprimé par le Paquet Marques</a:t>
            </a:r>
          </a:p>
          <a:p>
            <a:pPr marL="0" indent="0">
              <a:buNone/>
            </a:pPr>
            <a:endParaRPr lang="fr-FR" dirty="0"/>
          </a:p>
        </p:txBody>
      </p:sp>
      <p:sp>
        <p:nvSpPr>
          <p:cNvPr id="4" name="Espace réservé du numéro de diapositive 3">
            <a:extLst>
              <a:ext uri="{FF2B5EF4-FFF2-40B4-BE49-F238E27FC236}">
                <a16:creationId xmlns:a16="http://schemas.microsoft.com/office/drawing/2014/main" id="{EBE19DCE-5450-4D15-9AE9-35FEF8F1F7E9}"/>
              </a:ext>
            </a:extLst>
          </p:cNvPr>
          <p:cNvSpPr>
            <a:spLocks noGrp="1"/>
          </p:cNvSpPr>
          <p:nvPr>
            <p:ph type="sldNum" sz="quarter" idx="12"/>
          </p:nvPr>
        </p:nvSpPr>
        <p:spPr/>
        <p:txBody>
          <a:bodyPr/>
          <a:lstStyle/>
          <a:p>
            <a:pPr>
              <a:defRPr/>
            </a:pPr>
            <a:fld id="{E94989EF-DADC-437B-B86C-7E87FFC675AC}" type="slidenum">
              <a:rPr lang="fr-FR" smtClean="0"/>
              <a:pPr>
                <a:defRPr/>
              </a:pPr>
              <a:t>22</a:t>
            </a:fld>
            <a:endParaRPr lang="fr-FR"/>
          </a:p>
        </p:txBody>
      </p:sp>
    </p:spTree>
    <p:extLst>
      <p:ext uri="{BB962C8B-B14F-4D97-AF65-F5344CB8AC3E}">
        <p14:creationId xmlns:p14="http://schemas.microsoft.com/office/powerpoint/2010/main" val="4109838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4FAD18-9DE2-4932-B915-D3AD5618F6B6}"/>
              </a:ext>
            </a:extLst>
          </p:cNvPr>
          <p:cNvSpPr>
            <a:spLocks noGrp="1"/>
          </p:cNvSpPr>
          <p:nvPr>
            <p:ph type="title"/>
          </p:nvPr>
        </p:nvSpPr>
        <p:spPr>
          <a:xfrm>
            <a:off x="457200" y="274638"/>
            <a:ext cx="8229600" cy="1282154"/>
          </a:xfrm>
        </p:spPr>
        <p:txBody>
          <a:bodyPr>
            <a:normAutofit fontScale="90000"/>
          </a:bodyPr>
          <a:lstStyle/>
          <a:p>
            <a:r>
              <a:rPr lang="fr-FR" dirty="0">
                <a:solidFill>
                  <a:srgbClr val="FF0000"/>
                </a:solidFill>
              </a:rPr>
              <a:t>INTRODUCTION – LA NOTION</a:t>
            </a:r>
            <a:br>
              <a:rPr lang="fr-FR" dirty="0">
                <a:solidFill>
                  <a:srgbClr val="FF0000"/>
                </a:solidFill>
              </a:rPr>
            </a:br>
            <a:endParaRPr lang="fr-FR" dirty="0"/>
          </a:p>
        </p:txBody>
      </p:sp>
      <p:sp>
        <p:nvSpPr>
          <p:cNvPr id="3" name="Espace réservé du contenu 2">
            <a:extLst>
              <a:ext uri="{FF2B5EF4-FFF2-40B4-BE49-F238E27FC236}">
                <a16:creationId xmlns:a16="http://schemas.microsoft.com/office/drawing/2014/main" id="{50F97CF9-6D5E-483B-A77B-AEE6A1D026D7}"/>
              </a:ext>
            </a:extLst>
          </p:cNvPr>
          <p:cNvSpPr>
            <a:spLocks noGrp="1"/>
          </p:cNvSpPr>
          <p:nvPr>
            <p:ph idx="1"/>
          </p:nvPr>
        </p:nvSpPr>
        <p:spPr/>
        <p:txBody>
          <a:bodyPr>
            <a:normAutofit fontScale="55000" lnSpcReduction="20000"/>
          </a:bodyPr>
          <a:lstStyle/>
          <a:p>
            <a:pPr>
              <a:spcAft>
                <a:spcPts val="1200"/>
              </a:spcAft>
            </a:pPr>
            <a:r>
              <a:rPr lang="fr-FR" sz="3800" dirty="0"/>
              <a:t>Le silence des textes mais une réalité jurisprudentielle</a:t>
            </a:r>
          </a:p>
          <a:p>
            <a:pPr>
              <a:spcAft>
                <a:spcPts val="1200"/>
              </a:spcAft>
            </a:pPr>
            <a:r>
              <a:rPr lang="fr-FR" sz="3800" dirty="0"/>
              <a:t>Un peu de droit comparé</a:t>
            </a:r>
          </a:p>
          <a:p>
            <a:pPr>
              <a:spcAft>
                <a:spcPts val="1200"/>
              </a:spcAft>
            </a:pPr>
            <a:r>
              <a:rPr lang="fr-FR" sz="3800" dirty="0"/>
              <a:t>Les éléments de réponse de la doctrine</a:t>
            </a:r>
          </a:p>
          <a:p>
            <a:pPr>
              <a:spcAft>
                <a:spcPts val="1200"/>
              </a:spcAft>
            </a:pPr>
            <a:r>
              <a:rPr lang="fr-FR" sz="3800" dirty="0"/>
              <a:t>Une réalité multiple:</a:t>
            </a:r>
          </a:p>
          <a:p>
            <a:pPr>
              <a:spcAft>
                <a:spcPts val="1200"/>
              </a:spcAft>
            </a:pPr>
            <a:endParaRPr lang="fr-FR" dirty="0"/>
          </a:p>
          <a:p>
            <a:pPr>
              <a:spcAft>
                <a:spcPts val="1200"/>
              </a:spcAft>
            </a:pPr>
            <a:endParaRPr lang="fr-FR" dirty="0"/>
          </a:p>
          <a:p>
            <a:pPr>
              <a:spcAft>
                <a:spcPts val="1200"/>
              </a:spcAft>
            </a:pPr>
            <a:endParaRPr lang="fr-FR" dirty="0"/>
          </a:p>
          <a:p>
            <a:pPr>
              <a:spcAft>
                <a:spcPts val="1200"/>
              </a:spcAft>
            </a:pPr>
            <a:endParaRPr lang="fr-FR" dirty="0"/>
          </a:p>
          <a:p>
            <a:pPr>
              <a:spcAft>
                <a:spcPts val="1200"/>
              </a:spcAft>
            </a:pPr>
            <a:endParaRPr lang="fr-FR" dirty="0"/>
          </a:p>
          <a:p>
            <a:pPr marL="0" lvl="0" indent="0" algn="ctr">
              <a:spcBef>
                <a:spcPts val="0"/>
              </a:spcBef>
              <a:buNone/>
            </a:pPr>
            <a:r>
              <a:rPr lang="fr-FR" sz="4400" b="1" i="1" dirty="0"/>
              <a:t>Champ de protection limitée ou surprotection?</a:t>
            </a:r>
          </a:p>
          <a:p>
            <a:endParaRPr lang="fr-FR" dirty="0"/>
          </a:p>
        </p:txBody>
      </p:sp>
      <p:sp>
        <p:nvSpPr>
          <p:cNvPr id="4" name="Espace réservé du numéro de diapositive 3">
            <a:extLst>
              <a:ext uri="{FF2B5EF4-FFF2-40B4-BE49-F238E27FC236}">
                <a16:creationId xmlns:a16="http://schemas.microsoft.com/office/drawing/2014/main" id="{07ACD0F8-365E-4BE2-AEAD-CD4C4D14139B}"/>
              </a:ext>
            </a:extLst>
          </p:cNvPr>
          <p:cNvSpPr>
            <a:spLocks noGrp="1"/>
          </p:cNvSpPr>
          <p:nvPr>
            <p:ph type="sldNum" sz="quarter" idx="12"/>
          </p:nvPr>
        </p:nvSpPr>
        <p:spPr/>
        <p:txBody>
          <a:bodyPr/>
          <a:lstStyle/>
          <a:p>
            <a:pPr>
              <a:defRPr/>
            </a:pPr>
            <a:fld id="{E94989EF-DADC-437B-B86C-7E87FFC675AC}" type="slidenum">
              <a:rPr lang="fr-FR" smtClean="0"/>
              <a:pPr>
                <a:defRPr/>
              </a:pPr>
              <a:t>3</a:t>
            </a:fld>
            <a:endParaRPr lang="fr-FR"/>
          </a:p>
        </p:txBody>
      </p:sp>
      <p:graphicFrame>
        <p:nvGraphicFramePr>
          <p:cNvPr id="7" name="Tableau 6">
            <a:extLst>
              <a:ext uri="{FF2B5EF4-FFF2-40B4-BE49-F238E27FC236}">
                <a16:creationId xmlns:a16="http://schemas.microsoft.com/office/drawing/2014/main" id="{A267E2EC-3662-4DF8-8B12-0486762D257F}"/>
              </a:ext>
            </a:extLst>
          </p:cNvPr>
          <p:cNvGraphicFramePr>
            <a:graphicFrameLocks noGrp="1"/>
          </p:cNvGraphicFramePr>
          <p:nvPr>
            <p:extLst>
              <p:ext uri="{D42A27DB-BD31-4B8C-83A1-F6EECF244321}">
                <p14:modId xmlns:p14="http://schemas.microsoft.com/office/powerpoint/2010/main" val="1690000848"/>
              </p:ext>
            </p:extLst>
          </p:nvPr>
        </p:nvGraphicFramePr>
        <p:xfrm>
          <a:off x="827584" y="3573016"/>
          <a:ext cx="7344816" cy="1992249"/>
        </p:xfrm>
        <a:graphic>
          <a:graphicData uri="http://schemas.openxmlformats.org/drawingml/2006/table">
            <a:tbl>
              <a:tblPr firstRow="1" bandRow="1">
                <a:tableStyleId>{21E4AEA4-8DFA-4A89-87EB-49C32662AFE0}</a:tableStyleId>
              </a:tblPr>
              <a:tblGrid>
                <a:gridCol w="6048672">
                  <a:extLst>
                    <a:ext uri="{9D8B030D-6E8A-4147-A177-3AD203B41FA5}">
                      <a16:colId xmlns:a16="http://schemas.microsoft.com/office/drawing/2014/main" val="3340393424"/>
                    </a:ext>
                  </a:extLst>
                </a:gridCol>
                <a:gridCol w="1296144">
                  <a:extLst>
                    <a:ext uri="{9D8B030D-6E8A-4147-A177-3AD203B41FA5}">
                      <a16:colId xmlns:a16="http://schemas.microsoft.com/office/drawing/2014/main" val="2702926798"/>
                    </a:ext>
                  </a:extLst>
                </a:gridCol>
              </a:tblGrid>
              <a:tr h="664083">
                <a:tc>
                  <a:txBody>
                    <a:bodyPr/>
                    <a:lstStyle/>
                    <a:p>
                      <a:r>
                        <a:rPr lang="fr-FR" sz="1800" b="0" dirty="0">
                          <a:solidFill>
                            <a:srgbClr val="000000"/>
                          </a:solidFill>
                        </a:rPr>
                        <a:t>Marque faible seule (élément verbal unique notamment) </a:t>
                      </a:r>
                      <a:endParaRPr lang="fr-FR" b="0" dirty="0">
                        <a:solidFill>
                          <a:srgbClr val="00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1" dirty="0">
                          <a:solidFill>
                            <a:srgbClr val="000000"/>
                          </a:solidFill>
                        </a:rPr>
                        <a:t>F</a:t>
                      </a:r>
                    </a:p>
                    <a:p>
                      <a:endParaRPr lang="fr-FR" b="1" dirty="0"/>
                    </a:p>
                  </a:txBody>
                  <a:tcPr/>
                </a:tc>
                <a:extLst>
                  <a:ext uri="{0D108BD9-81ED-4DB2-BD59-A6C34878D82A}">
                    <a16:rowId xmlns:a16="http://schemas.microsoft.com/office/drawing/2014/main" val="628179226"/>
                  </a:ext>
                </a:extLst>
              </a:tr>
              <a:tr h="664083">
                <a:tc>
                  <a:txBody>
                    <a:bodyPr/>
                    <a:lstStyle/>
                    <a:p>
                      <a:r>
                        <a:rPr lang="fr-FR" sz="1800" dirty="0"/>
                        <a:t>Marque comprenant plusieurs éléments faiblement distinctifs </a:t>
                      </a:r>
                      <a:endParaRPr lang="fr-F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1" dirty="0"/>
                        <a:t>F + F</a:t>
                      </a:r>
                    </a:p>
                    <a:p>
                      <a:endParaRPr lang="fr-FR" b="1" dirty="0"/>
                    </a:p>
                  </a:txBody>
                  <a:tcPr/>
                </a:tc>
                <a:extLst>
                  <a:ext uri="{0D108BD9-81ED-4DB2-BD59-A6C34878D82A}">
                    <a16:rowId xmlns:a16="http://schemas.microsoft.com/office/drawing/2014/main" val="452243883"/>
                  </a:ext>
                </a:extLst>
              </a:tr>
              <a:tr h="6640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dirty="0"/>
                        <a:t>Marque comprenant un élément faible et un élément distinctif</a:t>
                      </a:r>
                      <a:endParaRPr lang="fr-FR" dirty="0"/>
                    </a:p>
                    <a:p>
                      <a:endParaRPr lang="fr-F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1" dirty="0"/>
                        <a:t>F+ D</a:t>
                      </a:r>
                    </a:p>
                    <a:p>
                      <a:endParaRPr lang="fr-FR" b="1" dirty="0"/>
                    </a:p>
                  </a:txBody>
                  <a:tcPr/>
                </a:tc>
                <a:extLst>
                  <a:ext uri="{0D108BD9-81ED-4DB2-BD59-A6C34878D82A}">
                    <a16:rowId xmlns:a16="http://schemas.microsoft.com/office/drawing/2014/main" val="1365666774"/>
                  </a:ext>
                </a:extLst>
              </a:tr>
            </a:tbl>
          </a:graphicData>
        </a:graphic>
      </p:graphicFrame>
    </p:spTree>
    <p:extLst>
      <p:ext uri="{BB962C8B-B14F-4D97-AF65-F5344CB8AC3E}">
        <p14:creationId xmlns:p14="http://schemas.microsoft.com/office/powerpoint/2010/main" val="147275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C6F7EB-E826-46DE-B535-6284A9FBDD01}"/>
              </a:ext>
            </a:extLst>
          </p:cNvPr>
          <p:cNvSpPr>
            <a:spLocks noGrp="1"/>
          </p:cNvSpPr>
          <p:nvPr>
            <p:ph type="title"/>
          </p:nvPr>
        </p:nvSpPr>
        <p:spPr>
          <a:xfrm>
            <a:off x="457200" y="548680"/>
            <a:ext cx="8229600" cy="576064"/>
          </a:xfrm>
        </p:spPr>
        <p:txBody>
          <a:bodyPr>
            <a:normAutofit fontScale="90000"/>
          </a:bodyPr>
          <a:lstStyle/>
          <a:p>
            <a:r>
              <a:rPr lang="fr-FR" sz="3100" dirty="0">
                <a:solidFill>
                  <a:srgbClr val="FF0000"/>
                </a:solidFill>
              </a:rPr>
              <a:t>I - RAPPEL DE LA SITUATION AVANT KOMPRESSOR</a:t>
            </a:r>
            <a:br>
              <a:rPr lang="fr-FR" dirty="0">
                <a:solidFill>
                  <a:srgbClr val="FF0000"/>
                </a:solidFill>
              </a:rPr>
            </a:br>
            <a:endParaRPr lang="fr-FR" dirty="0"/>
          </a:p>
        </p:txBody>
      </p:sp>
      <p:sp>
        <p:nvSpPr>
          <p:cNvPr id="3" name="Espace réservé du contenu 2">
            <a:extLst>
              <a:ext uri="{FF2B5EF4-FFF2-40B4-BE49-F238E27FC236}">
                <a16:creationId xmlns:a16="http://schemas.microsoft.com/office/drawing/2014/main" id="{10546821-3FA4-484B-83BA-78014EA6E095}"/>
              </a:ext>
            </a:extLst>
          </p:cNvPr>
          <p:cNvSpPr>
            <a:spLocks noGrp="1"/>
          </p:cNvSpPr>
          <p:nvPr>
            <p:ph idx="1"/>
          </p:nvPr>
        </p:nvSpPr>
        <p:spPr/>
        <p:txBody>
          <a:bodyPr>
            <a:normAutofit fontScale="92500" lnSpcReduction="20000"/>
          </a:bodyPr>
          <a:lstStyle/>
          <a:p>
            <a:pPr marL="0" lvl="1" indent="0">
              <a:buNone/>
            </a:pPr>
            <a:r>
              <a:rPr lang="fr-FR" b="1" dirty="0">
                <a:solidFill>
                  <a:srgbClr val="FF0000"/>
                </a:solidFill>
              </a:rPr>
              <a:t>A - Champ de protection des marques faibles</a:t>
            </a:r>
            <a:endParaRPr lang="fr-FR" sz="2400" b="1" dirty="0">
              <a:solidFill>
                <a:srgbClr val="FF0000"/>
              </a:solidFill>
            </a:endParaRPr>
          </a:p>
          <a:p>
            <a:pPr indent="-457200"/>
            <a:endParaRPr lang="fr-FR" sz="2000" b="1" dirty="0"/>
          </a:p>
          <a:p>
            <a:pPr marL="0" indent="0">
              <a:buNone/>
            </a:pPr>
            <a:r>
              <a:rPr lang="fr-FR" sz="2800" b="1" dirty="0"/>
              <a:t>La qualification de marque faible</a:t>
            </a:r>
          </a:p>
          <a:p>
            <a:pPr lvl="1" algn="just"/>
            <a:endParaRPr lang="fr-FR" dirty="0"/>
          </a:p>
          <a:p>
            <a:pPr algn="just"/>
            <a:r>
              <a:rPr lang="fr-FR" sz="2000" dirty="0"/>
              <a:t>Les marques faibles résultent de la pratique des déposants, couplée à celle des offices;</a:t>
            </a:r>
          </a:p>
          <a:p>
            <a:pPr algn="just"/>
            <a:endParaRPr lang="fr-FR" sz="2000" dirty="0"/>
          </a:p>
          <a:p>
            <a:pPr algn="just"/>
            <a:r>
              <a:rPr lang="fr-FR" sz="2000" b="1" dirty="0"/>
              <a:t>L’examen des motifs absolus est sanctionné par le simple rejet ou l’acceptation de la demande marque</a:t>
            </a:r>
            <a:r>
              <a:rPr lang="fr-FR" sz="2000" dirty="0"/>
              <a:t>; pas de considération liée au caractère faible ou non de la marque acceptée;</a:t>
            </a:r>
          </a:p>
          <a:p>
            <a:pPr algn="just"/>
            <a:endParaRPr lang="fr-FR" sz="2000" dirty="0"/>
          </a:p>
          <a:p>
            <a:pPr algn="just"/>
            <a:r>
              <a:rPr lang="fr-FR" sz="2000" b="1" dirty="0"/>
              <a:t>L’examen des motifs relatifs est sanctionné par la reconnaissance de l’intensité du caractère distinctif de la marque</a:t>
            </a:r>
            <a:r>
              <a:rPr lang="fr-FR" sz="2000" dirty="0"/>
              <a:t> et/ou de ses éléments dans le cadre de l’appréciation du risque de confusion.</a:t>
            </a:r>
          </a:p>
          <a:p>
            <a:endParaRPr lang="fr-FR" dirty="0"/>
          </a:p>
        </p:txBody>
      </p:sp>
      <p:sp>
        <p:nvSpPr>
          <p:cNvPr id="5" name="Espace réservé du numéro de diapositive 4">
            <a:extLst>
              <a:ext uri="{FF2B5EF4-FFF2-40B4-BE49-F238E27FC236}">
                <a16:creationId xmlns:a16="http://schemas.microsoft.com/office/drawing/2014/main" id="{A69D9202-7781-4A15-9C7F-3B06D2F788F1}"/>
              </a:ext>
            </a:extLst>
          </p:cNvPr>
          <p:cNvSpPr>
            <a:spLocks noGrp="1"/>
          </p:cNvSpPr>
          <p:nvPr>
            <p:ph type="sldNum" sz="quarter" idx="12"/>
          </p:nvPr>
        </p:nvSpPr>
        <p:spPr/>
        <p:txBody>
          <a:bodyPr/>
          <a:lstStyle/>
          <a:p>
            <a:pPr>
              <a:defRPr/>
            </a:pPr>
            <a:fld id="{E94989EF-DADC-437B-B86C-7E87FFC675AC}" type="slidenum">
              <a:rPr lang="fr-FR" smtClean="0"/>
              <a:pPr>
                <a:defRPr/>
              </a:pPr>
              <a:t>4</a:t>
            </a:fld>
            <a:endParaRPr lang="fr-FR"/>
          </a:p>
        </p:txBody>
      </p:sp>
    </p:spTree>
    <p:extLst>
      <p:ext uri="{BB962C8B-B14F-4D97-AF65-F5344CB8AC3E}">
        <p14:creationId xmlns:p14="http://schemas.microsoft.com/office/powerpoint/2010/main" val="493702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C6F7EB-E826-46DE-B535-6284A9FBDD01}"/>
              </a:ext>
            </a:extLst>
          </p:cNvPr>
          <p:cNvSpPr>
            <a:spLocks noGrp="1"/>
          </p:cNvSpPr>
          <p:nvPr>
            <p:ph type="title"/>
          </p:nvPr>
        </p:nvSpPr>
        <p:spPr>
          <a:xfrm>
            <a:off x="457200" y="548680"/>
            <a:ext cx="8229600" cy="576064"/>
          </a:xfrm>
        </p:spPr>
        <p:txBody>
          <a:bodyPr>
            <a:normAutofit fontScale="90000"/>
          </a:bodyPr>
          <a:lstStyle/>
          <a:p>
            <a:r>
              <a:rPr lang="fr-FR" sz="3100" dirty="0">
                <a:solidFill>
                  <a:srgbClr val="FF0000"/>
                </a:solidFill>
              </a:rPr>
              <a:t>I - RAPPEL DE LA SITUATION AVANT KOMPRESSOR</a:t>
            </a:r>
            <a:br>
              <a:rPr lang="fr-FR" dirty="0">
                <a:solidFill>
                  <a:srgbClr val="FF0000"/>
                </a:solidFill>
              </a:rPr>
            </a:br>
            <a:endParaRPr lang="fr-FR" dirty="0"/>
          </a:p>
        </p:txBody>
      </p:sp>
      <p:sp>
        <p:nvSpPr>
          <p:cNvPr id="3" name="Espace réservé du contenu 2">
            <a:extLst>
              <a:ext uri="{FF2B5EF4-FFF2-40B4-BE49-F238E27FC236}">
                <a16:creationId xmlns:a16="http://schemas.microsoft.com/office/drawing/2014/main" id="{10546821-3FA4-484B-83BA-78014EA6E095}"/>
              </a:ext>
            </a:extLst>
          </p:cNvPr>
          <p:cNvSpPr>
            <a:spLocks noGrp="1"/>
          </p:cNvSpPr>
          <p:nvPr>
            <p:ph idx="1"/>
          </p:nvPr>
        </p:nvSpPr>
        <p:spPr>
          <a:xfrm>
            <a:off x="467544" y="1268760"/>
            <a:ext cx="8229600" cy="5256584"/>
          </a:xfrm>
        </p:spPr>
        <p:txBody>
          <a:bodyPr>
            <a:normAutofit fontScale="85000" lnSpcReduction="10000"/>
          </a:bodyPr>
          <a:lstStyle/>
          <a:p>
            <a:pPr marL="0" indent="0">
              <a:buNone/>
            </a:pPr>
            <a:r>
              <a:rPr lang="fr-FR" sz="2800" b="1" dirty="0"/>
              <a:t>La protection de la marque faible à l’aune des principes d’appréciation du RDC</a:t>
            </a:r>
            <a:endParaRPr lang="fr-FR" b="1" dirty="0"/>
          </a:p>
          <a:p>
            <a:pPr lvl="1" algn="just"/>
            <a:endParaRPr lang="fr-FR" dirty="0"/>
          </a:p>
          <a:p>
            <a:pPr marL="342900" lvl="1" indent="-342900" algn="just">
              <a:spcAft>
                <a:spcPts val="600"/>
              </a:spcAft>
              <a:buFont typeface="Arial" panose="020B0604020202020204" pitchFamily="34" charset="0"/>
              <a:buChar char="•"/>
            </a:pPr>
            <a:r>
              <a:rPr lang="fr-FR" sz="2000" b="1" dirty="0"/>
              <a:t>Pour ne pas aboutir à conférer un droit privatif à un élément non distinctif, un soin particulier doit être apporté aux éléments faibles des marques</a:t>
            </a:r>
            <a:r>
              <a:rPr lang="fr-FR" sz="2000" dirty="0"/>
              <a:t> lors de l’appréciation du risque de confusion entre celles-ci (</a:t>
            </a:r>
            <a:r>
              <a:rPr lang="fr-FR" sz="2000" i="1" dirty="0"/>
              <a:t>C-251/95, 11 Nov. 1997, </a:t>
            </a:r>
            <a:r>
              <a:rPr lang="fr-FR" sz="2000" i="1" dirty="0" err="1"/>
              <a:t>Sabel</a:t>
            </a:r>
            <a:r>
              <a:rPr lang="fr-FR" sz="2000" dirty="0"/>
              <a:t>).</a:t>
            </a:r>
          </a:p>
          <a:p>
            <a:pPr marL="342900" lvl="1" indent="-342900" algn="just">
              <a:spcAft>
                <a:spcPts val="600"/>
              </a:spcAft>
              <a:buFont typeface="Arial" panose="020B0604020202020204" pitchFamily="34" charset="0"/>
              <a:buChar char="•"/>
            </a:pPr>
            <a:r>
              <a:rPr lang="fr-FR" sz="2000" b="1" dirty="0"/>
              <a:t>Les marques dont le caractère distinctif élevé bénéficient</a:t>
            </a:r>
            <a:r>
              <a:rPr lang="fr-FR" sz="2000" dirty="0"/>
              <a:t>, par rapport aux marques au caractère distinctif moindre, </a:t>
            </a:r>
            <a:r>
              <a:rPr lang="fr-FR" sz="2000" b="1" dirty="0"/>
              <a:t>d’une portée de protection plus large </a:t>
            </a:r>
            <a:r>
              <a:rPr lang="fr-FR" sz="2000" dirty="0"/>
              <a:t>(</a:t>
            </a:r>
            <a:r>
              <a:rPr lang="fr-FR" sz="2000" i="1" dirty="0"/>
              <a:t>C-342/97, 22 June 1999, Lloyd </a:t>
            </a:r>
            <a:r>
              <a:rPr lang="fr-FR" sz="2000" i="1" dirty="0" err="1"/>
              <a:t>Schuhfabrik</a:t>
            </a:r>
            <a:r>
              <a:rPr lang="fr-FR" sz="2000" i="1" dirty="0"/>
              <a:t>, point 20</a:t>
            </a:r>
            <a:r>
              <a:rPr lang="fr-FR" sz="2000" dirty="0"/>
              <a:t>).</a:t>
            </a:r>
          </a:p>
          <a:p>
            <a:pPr marL="342900" lvl="1" indent="-342900" algn="just">
              <a:spcAft>
                <a:spcPts val="600"/>
              </a:spcAft>
              <a:buFont typeface="Arial" panose="020B0604020202020204" pitchFamily="34" charset="0"/>
              <a:buChar char="•"/>
            </a:pPr>
            <a:r>
              <a:rPr lang="fr-FR" sz="2000" dirty="0"/>
              <a:t>L’exclusion de protection des marques descriptives poursuit un «</a:t>
            </a:r>
            <a:r>
              <a:rPr lang="fr-FR" sz="2000" b="1" dirty="0"/>
              <a:t> </a:t>
            </a:r>
            <a:r>
              <a:rPr lang="fr-FR" sz="2000" b="1" i="1" dirty="0"/>
              <a:t>but d’intérêt général</a:t>
            </a:r>
            <a:r>
              <a:rPr lang="fr-FR" sz="2000" i="1" dirty="0"/>
              <a:t>, lequel exige que de tels signes ou indications puissent être librement utilisés par tous</a:t>
            </a:r>
            <a:r>
              <a:rPr lang="fr-FR" sz="2000" dirty="0"/>
              <a:t> » (C-191/01, 23 oct. 2003,</a:t>
            </a:r>
            <a:r>
              <a:rPr lang="fr-FR" sz="2000" i="1" dirty="0"/>
              <a:t> </a:t>
            </a:r>
            <a:r>
              <a:rPr lang="fr-FR" sz="2000" i="1" dirty="0" err="1"/>
              <a:t>Doublemint</a:t>
            </a:r>
            <a:r>
              <a:rPr lang="fr-FR" sz="2000" dirty="0"/>
              <a:t>)</a:t>
            </a:r>
          </a:p>
          <a:p>
            <a:pPr marL="342900" lvl="1" indent="-342900" algn="just">
              <a:spcAft>
                <a:spcPts val="600"/>
              </a:spcAft>
              <a:buFont typeface="Arial" panose="020B0604020202020204" pitchFamily="34" charset="0"/>
              <a:buChar char="•"/>
            </a:pPr>
            <a:r>
              <a:rPr lang="fr-FR" sz="2000" b="1" dirty="0"/>
              <a:t>Le déposant d’une marque composée de termes non-distinctifs doit accepter l’usage par des tiers de marques contenant des éléments descriptifs similaires ou identiques</a:t>
            </a:r>
            <a:r>
              <a:rPr lang="fr-FR" sz="2000" dirty="0"/>
              <a:t> (</a:t>
            </a:r>
            <a:r>
              <a:rPr lang="fr-FR" sz="2000" i="1" dirty="0"/>
              <a:t>OHIM Gr. Ch.  13 Sept. 2013. </a:t>
            </a:r>
            <a:r>
              <a:rPr lang="fr-FR" sz="2000" i="1" dirty="0" err="1"/>
              <a:t>Ultimate</a:t>
            </a:r>
            <a:r>
              <a:rPr lang="fr-FR" sz="2000" i="1" dirty="0"/>
              <a:t> Nutrition</a:t>
            </a:r>
            <a:r>
              <a:rPr lang="fr-FR" sz="2000" dirty="0"/>
              <a:t>)</a:t>
            </a:r>
          </a:p>
          <a:p>
            <a:pPr marL="342900" lvl="1" indent="-342900" algn="just">
              <a:spcAft>
                <a:spcPts val="600"/>
              </a:spcAft>
              <a:buFont typeface="Arial" panose="020B0604020202020204" pitchFamily="34" charset="0"/>
              <a:buChar char="•"/>
            </a:pPr>
            <a:r>
              <a:rPr lang="fr-FR" sz="2000" b="1" dirty="0"/>
              <a:t>Le RDC nécessite l’atteinte à l’une des fonctions de marque</a:t>
            </a:r>
            <a:r>
              <a:rPr lang="fr-FR" sz="2000" dirty="0"/>
              <a:t> et notamment la fonction principale qui est la fonction d’origine (</a:t>
            </a:r>
            <a:r>
              <a:rPr lang="fr-FR" sz="2000" i="1" dirty="0"/>
              <a:t>OHIM Gr. Ch.  13 Sept. 2013. </a:t>
            </a:r>
            <a:r>
              <a:rPr lang="fr-FR" sz="2000" i="1" dirty="0" err="1"/>
              <a:t>Ultimate</a:t>
            </a:r>
            <a:r>
              <a:rPr lang="fr-FR" sz="2000" i="1" dirty="0"/>
              <a:t> Nutrition</a:t>
            </a:r>
            <a:r>
              <a:rPr lang="fr-FR" sz="2000" dirty="0"/>
              <a:t>)</a:t>
            </a:r>
          </a:p>
          <a:p>
            <a:endParaRPr lang="fr-FR" dirty="0"/>
          </a:p>
        </p:txBody>
      </p:sp>
      <p:sp>
        <p:nvSpPr>
          <p:cNvPr id="5" name="Espace réservé du numéro de diapositive 4">
            <a:extLst>
              <a:ext uri="{FF2B5EF4-FFF2-40B4-BE49-F238E27FC236}">
                <a16:creationId xmlns:a16="http://schemas.microsoft.com/office/drawing/2014/main" id="{A69D9202-7781-4A15-9C7F-3B06D2F788F1}"/>
              </a:ext>
            </a:extLst>
          </p:cNvPr>
          <p:cNvSpPr>
            <a:spLocks noGrp="1"/>
          </p:cNvSpPr>
          <p:nvPr>
            <p:ph type="sldNum" sz="quarter" idx="12"/>
          </p:nvPr>
        </p:nvSpPr>
        <p:spPr/>
        <p:txBody>
          <a:bodyPr/>
          <a:lstStyle/>
          <a:p>
            <a:pPr>
              <a:defRPr/>
            </a:pPr>
            <a:fld id="{E94989EF-DADC-437B-B86C-7E87FFC675AC}" type="slidenum">
              <a:rPr lang="fr-FR" smtClean="0"/>
              <a:pPr>
                <a:defRPr/>
              </a:pPr>
              <a:t>5</a:t>
            </a:fld>
            <a:endParaRPr lang="fr-FR"/>
          </a:p>
        </p:txBody>
      </p:sp>
    </p:spTree>
    <p:extLst>
      <p:ext uri="{BB962C8B-B14F-4D97-AF65-F5344CB8AC3E}">
        <p14:creationId xmlns:p14="http://schemas.microsoft.com/office/powerpoint/2010/main" val="1437197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0524" y="368833"/>
            <a:ext cx="8109908" cy="1692771"/>
          </a:xfrm>
          <a:prstGeom prst="rect">
            <a:avLst/>
          </a:prstGeom>
        </p:spPr>
        <p:txBody>
          <a:bodyPr wrap="square">
            <a:spAutoFit/>
          </a:bodyPr>
          <a:lstStyle/>
          <a:p>
            <a:pPr marL="0" lvl="1" algn="just"/>
            <a:r>
              <a:rPr lang="fr-FR" sz="2400" dirty="0">
                <a:solidFill>
                  <a:srgbClr val="FF0000"/>
                </a:solidFill>
              </a:rPr>
              <a:t>I - RAPPEL DE LA SITUATION AVANT KOMPRESSOR</a:t>
            </a:r>
            <a:endParaRPr lang="fr-FR" dirty="0"/>
          </a:p>
          <a:p>
            <a:pPr marL="0" lvl="1" algn="just"/>
            <a:endParaRPr lang="fr-FR" sz="2000" dirty="0"/>
          </a:p>
          <a:p>
            <a:pPr marL="0" lvl="1" algn="just"/>
            <a:r>
              <a:rPr lang="fr-FR" sz="2000" dirty="0"/>
              <a:t>En dépit de ces principes, </a:t>
            </a:r>
            <a:r>
              <a:rPr lang="fr-FR" sz="2000" b="1" dirty="0"/>
              <a:t>une impression de surprotection existe:</a:t>
            </a:r>
            <a:endParaRPr lang="fr-FR" sz="2000" dirty="0"/>
          </a:p>
          <a:p>
            <a:pPr marL="0" lvl="1" algn="just"/>
            <a:endParaRPr lang="fr-FR" sz="2000" dirty="0"/>
          </a:p>
          <a:p>
            <a:pPr marL="0" lvl="1" algn="just"/>
            <a:endParaRPr lang="fr-FR" sz="2000" dirty="0"/>
          </a:p>
        </p:txBody>
      </p:sp>
      <p:graphicFrame>
        <p:nvGraphicFramePr>
          <p:cNvPr id="5" name="Tableau 4">
            <a:extLst>
              <a:ext uri="{FF2B5EF4-FFF2-40B4-BE49-F238E27FC236}">
                <a16:creationId xmlns:a16="http://schemas.microsoft.com/office/drawing/2014/main" id="{77643728-9F3E-4F11-9FA0-FD437FF43EA1}"/>
              </a:ext>
            </a:extLst>
          </p:cNvPr>
          <p:cNvGraphicFramePr>
            <a:graphicFrameLocks noGrp="1"/>
          </p:cNvGraphicFramePr>
          <p:nvPr>
            <p:extLst>
              <p:ext uri="{D42A27DB-BD31-4B8C-83A1-F6EECF244321}">
                <p14:modId xmlns:p14="http://schemas.microsoft.com/office/powerpoint/2010/main" val="3573504236"/>
              </p:ext>
            </p:extLst>
          </p:nvPr>
        </p:nvGraphicFramePr>
        <p:xfrm>
          <a:off x="786198" y="1810239"/>
          <a:ext cx="8007278" cy="4819361"/>
        </p:xfrm>
        <a:graphic>
          <a:graphicData uri="http://schemas.openxmlformats.org/drawingml/2006/table">
            <a:tbl>
              <a:tblPr firstRow="1" bandRow="1">
                <a:tableStyleId>{21E4AEA4-8DFA-4A89-87EB-49C32662AFE0}</a:tableStyleId>
              </a:tblPr>
              <a:tblGrid>
                <a:gridCol w="1924847">
                  <a:extLst>
                    <a:ext uri="{9D8B030D-6E8A-4147-A177-3AD203B41FA5}">
                      <a16:colId xmlns:a16="http://schemas.microsoft.com/office/drawing/2014/main" val="1561270596"/>
                    </a:ext>
                  </a:extLst>
                </a:gridCol>
                <a:gridCol w="2027477">
                  <a:extLst>
                    <a:ext uri="{9D8B030D-6E8A-4147-A177-3AD203B41FA5}">
                      <a16:colId xmlns:a16="http://schemas.microsoft.com/office/drawing/2014/main" val="1981943178"/>
                    </a:ext>
                  </a:extLst>
                </a:gridCol>
                <a:gridCol w="2396312">
                  <a:extLst>
                    <a:ext uri="{9D8B030D-6E8A-4147-A177-3AD203B41FA5}">
                      <a16:colId xmlns:a16="http://schemas.microsoft.com/office/drawing/2014/main" val="2856841076"/>
                    </a:ext>
                  </a:extLst>
                </a:gridCol>
                <a:gridCol w="1658642">
                  <a:extLst>
                    <a:ext uri="{9D8B030D-6E8A-4147-A177-3AD203B41FA5}">
                      <a16:colId xmlns:a16="http://schemas.microsoft.com/office/drawing/2014/main" val="3309895805"/>
                    </a:ext>
                  </a:extLst>
                </a:gridCol>
              </a:tblGrid>
              <a:tr h="887441">
                <a:tc>
                  <a:txBody>
                    <a:bodyPr/>
                    <a:lstStyle/>
                    <a:p>
                      <a:r>
                        <a:rPr lang="fr-FR" dirty="0"/>
                        <a:t>Marque antérieure</a:t>
                      </a:r>
                    </a:p>
                  </a:txBody>
                  <a:tcPr/>
                </a:tc>
                <a:tc>
                  <a:txBody>
                    <a:bodyPr/>
                    <a:lstStyle/>
                    <a:p>
                      <a:r>
                        <a:rPr lang="fr-FR" dirty="0"/>
                        <a:t>Marque postérieure</a:t>
                      </a:r>
                    </a:p>
                  </a:txBody>
                  <a:tcPr/>
                </a:tc>
                <a:tc>
                  <a:txBody>
                    <a:bodyPr/>
                    <a:lstStyle/>
                    <a:p>
                      <a:r>
                        <a:rPr lang="fr-FR" dirty="0"/>
                        <a:t>Domaine</a:t>
                      </a:r>
                    </a:p>
                  </a:txBody>
                  <a:tcPr/>
                </a:tc>
                <a:tc>
                  <a:txBody>
                    <a:bodyPr/>
                    <a:lstStyle/>
                    <a:p>
                      <a:r>
                        <a:rPr lang="fr-FR" dirty="0"/>
                        <a:t>Résultat</a:t>
                      </a:r>
                    </a:p>
                  </a:txBody>
                  <a:tcPr/>
                </a:tc>
                <a:extLst>
                  <a:ext uri="{0D108BD9-81ED-4DB2-BD59-A6C34878D82A}">
                    <a16:rowId xmlns:a16="http://schemas.microsoft.com/office/drawing/2014/main" val="954366950"/>
                  </a:ext>
                </a:extLst>
              </a:tr>
              <a:tr h="457200">
                <a:tc>
                  <a:txBody>
                    <a:bodyPr/>
                    <a:lstStyle/>
                    <a:p>
                      <a:pPr algn="ctr"/>
                      <a:endParaRPr lang="fr-FR" dirty="0"/>
                    </a:p>
                  </a:txBody>
                  <a:tcPr/>
                </a:tc>
                <a:tc>
                  <a:txBody>
                    <a:bodyPr/>
                    <a:lstStyle/>
                    <a:p>
                      <a:pPr algn="ctr"/>
                      <a:r>
                        <a:rPr lang="fr-FR" dirty="0"/>
                        <a:t>CONFOR-FLEX</a:t>
                      </a:r>
                    </a:p>
                  </a:txBody>
                  <a:tcPr/>
                </a:tc>
                <a:tc>
                  <a:txBody>
                    <a:bodyPr/>
                    <a:lstStyle/>
                    <a:p>
                      <a:pPr algn="ctr"/>
                      <a:r>
                        <a:rPr lang="fr-FR" dirty="0"/>
                        <a:t>Literie</a:t>
                      </a:r>
                    </a:p>
                  </a:txBody>
                  <a:tcPr/>
                </a:tc>
                <a:tc>
                  <a:txBody>
                    <a:bodyPr/>
                    <a:lstStyle/>
                    <a:p>
                      <a:r>
                        <a:rPr lang="fr-FR" b="1" dirty="0"/>
                        <a:t>RDC</a:t>
                      </a:r>
                    </a:p>
                    <a:p>
                      <a:r>
                        <a:rPr lang="fr-FR" dirty="0"/>
                        <a:t>T-10/03</a:t>
                      </a:r>
                    </a:p>
                    <a:p>
                      <a:r>
                        <a:rPr lang="fr-FR" dirty="0"/>
                        <a:t>18 février 2004</a:t>
                      </a:r>
                    </a:p>
                  </a:txBody>
                  <a:tcPr/>
                </a:tc>
                <a:extLst>
                  <a:ext uri="{0D108BD9-81ED-4DB2-BD59-A6C34878D82A}">
                    <a16:rowId xmlns:a16="http://schemas.microsoft.com/office/drawing/2014/main" val="4133771316"/>
                  </a:ext>
                </a:extLst>
              </a:tr>
              <a:tr h="457200">
                <a:tc>
                  <a:txBody>
                    <a:bodyPr/>
                    <a:lstStyle/>
                    <a:p>
                      <a:pPr algn="ctr"/>
                      <a:r>
                        <a:rPr lang="fr-FR" dirty="0"/>
                        <a:t>FLEX</a:t>
                      </a:r>
                    </a:p>
                  </a:txBody>
                  <a:tcPr/>
                </a:tc>
                <a:tc>
                  <a:txBody>
                    <a:bodyPr/>
                    <a:lstStyle/>
                    <a:p>
                      <a:pPr algn="ctr"/>
                      <a:r>
                        <a:rPr lang="fr-FR" dirty="0"/>
                        <a:t>FLEXI HAIR</a:t>
                      </a:r>
                    </a:p>
                  </a:txBody>
                  <a:tcPr/>
                </a:tc>
                <a:tc>
                  <a:txBody>
                    <a:bodyPr/>
                    <a:lstStyle/>
                    <a:p>
                      <a:pPr algn="ctr"/>
                      <a:r>
                        <a:rPr lang="fr-FR" dirty="0"/>
                        <a:t>Shampoing</a:t>
                      </a:r>
                    </a:p>
                  </a:txBody>
                  <a:tcPr/>
                </a:tc>
                <a:tc>
                  <a:txBody>
                    <a:bodyPr/>
                    <a:lstStyle/>
                    <a:p>
                      <a:pPr marL="0" algn="l" defTabSz="914400" rtl="0" eaLnBrk="1" latinLnBrk="0" hangingPunct="1"/>
                      <a:r>
                        <a:rPr lang="fr-FR" b="1" dirty="0"/>
                        <a:t>RD</a:t>
                      </a:r>
                      <a:r>
                        <a:rPr lang="fr-FR" sz="1800" b="1" kern="1200" dirty="0">
                          <a:solidFill>
                            <a:schemeClr val="dk1"/>
                          </a:solidFill>
                          <a:latin typeface="+mn-lt"/>
                          <a:ea typeface="+mn-ea"/>
                          <a:cs typeface="+mn-cs"/>
                        </a:rPr>
                        <a:t>C</a:t>
                      </a:r>
                    </a:p>
                    <a:p>
                      <a:pPr marL="0" algn="l" defTabSz="914400" rtl="0" eaLnBrk="1" latinLnBrk="0" hangingPunct="1"/>
                      <a:r>
                        <a:rPr lang="fr-FR" sz="1800" b="0" kern="1200" dirty="0">
                          <a:solidFill>
                            <a:schemeClr val="dk1"/>
                          </a:solidFill>
                          <a:latin typeface="+mn-lt"/>
                          <a:ea typeface="+mn-ea"/>
                          <a:cs typeface="+mn-cs"/>
                        </a:rPr>
                        <a:t>T- 112/03</a:t>
                      </a:r>
                    </a:p>
                    <a:p>
                      <a:r>
                        <a:rPr lang="fr-FR" dirty="0"/>
                        <a:t>16 mars 2005</a:t>
                      </a:r>
                    </a:p>
                  </a:txBody>
                  <a:tcPr/>
                </a:tc>
                <a:extLst>
                  <a:ext uri="{0D108BD9-81ED-4DB2-BD59-A6C34878D82A}">
                    <a16:rowId xmlns:a16="http://schemas.microsoft.com/office/drawing/2014/main" val="2202806916"/>
                  </a:ext>
                </a:extLst>
              </a:tr>
              <a:tr h="887441">
                <a:tc>
                  <a:txBody>
                    <a:bodyPr/>
                    <a:lstStyle/>
                    <a:p>
                      <a:pPr algn="ctr"/>
                      <a:r>
                        <a:rPr lang="fr-FR" dirty="0"/>
                        <a:t>RESPICORT</a:t>
                      </a:r>
                    </a:p>
                  </a:txBody>
                  <a:tcPr/>
                </a:tc>
                <a:tc>
                  <a:txBody>
                    <a:bodyPr/>
                    <a:lstStyle/>
                    <a:p>
                      <a:pPr algn="ctr"/>
                      <a:r>
                        <a:rPr lang="fr-FR" dirty="0"/>
                        <a:t>RESPICUR</a:t>
                      </a:r>
                    </a:p>
                  </a:txBody>
                  <a:tcPr/>
                </a:tc>
                <a:tc>
                  <a:txBody>
                    <a:bodyPr/>
                    <a:lstStyle/>
                    <a:p>
                      <a:pPr algn="ctr"/>
                      <a:r>
                        <a:rPr lang="fr-FR" dirty="0"/>
                        <a:t>Produits pour respirer</a:t>
                      </a:r>
                    </a:p>
                  </a:txBody>
                  <a:tcPr/>
                </a:tc>
                <a:tc>
                  <a:txBody>
                    <a:bodyPr/>
                    <a:lstStyle/>
                    <a:p>
                      <a:pPr marL="0" algn="l" defTabSz="914400" rtl="0" eaLnBrk="1" latinLnBrk="0" hangingPunct="1"/>
                      <a:r>
                        <a:rPr lang="fr-FR" sz="1800" b="1" kern="1200" dirty="0">
                          <a:solidFill>
                            <a:schemeClr val="dk1"/>
                          </a:solidFill>
                          <a:latin typeface="+mn-lt"/>
                          <a:ea typeface="+mn-ea"/>
                          <a:cs typeface="+mn-cs"/>
                        </a:rPr>
                        <a:t>RDC</a:t>
                      </a:r>
                    </a:p>
                    <a:p>
                      <a:r>
                        <a:rPr lang="fr-FR" dirty="0"/>
                        <a:t>T- 256/04</a:t>
                      </a:r>
                    </a:p>
                    <a:p>
                      <a:r>
                        <a:rPr lang="fr-FR" dirty="0"/>
                        <a:t>13 février 2007</a:t>
                      </a:r>
                    </a:p>
                  </a:txBody>
                  <a:tcPr/>
                </a:tc>
                <a:extLst>
                  <a:ext uri="{0D108BD9-81ED-4DB2-BD59-A6C34878D82A}">
                    <a16:rowId xmlns:a16="http://schemas.microsoft.com/office/drawing/2014/main" val="900633281"/>
                  </a:ext>
                </a:extLst>
              </a:tr>
              <a:tr h="887441">
                <a:tc>
                  <a:txBody>
                    <a:bodyPr/>
                    <a:lstStyle/>
                    <a:p>
                      <a:pPr algn="ctr"/>
                      <a:r>
                        <a:rPr lang="fr-FR" dirty="0"/>
                        <a:t>PULEVA-OMEGA 3</a:t>
                      </a:r>
                    </a:p>
                  </a:txBody>
                  <a:tcPr/>
                </a:tc>
                <a:tc>
                  <a:txBody>
                    <a:bodyPr/>
                    <a:lstStyle/>
                    <a:p>
                      <a:pPr algn="ctr"/>
                      <a:endParaRPr lang="fr-FR" dirty="0"/>
                    </a:p>
                  </a:txBody>
                  <a:tcPr/>
                </a:tc>
                <a:tc>
                  <a:txBody>
                    <a:bodyPr/>
                    <a:lstStyle/>
                    <a:p>
                      <a:pPr algn="ctr"/>
                      <a:r>
                        <a:rPr lang="fr-FR" dirty="0"/>
                        <a:t>Margarine</a:t>
                      </a:r>
                    </a:p>
                  </a:txBody>
                  <a:tcPr/>
                </a:tc>
                <a:tc>
                  <a:txBody>
                    <a:bodyPr/>
                    <a:lstStyle/>
                    <a:p>
                      <a:pPr marL="0" algn="l" defTabSz="914400" rtl="0" eaLnBrk="1" latinLnBrk="0" hangingPunct="1"/>
                      <a:r>
                        <a:rPr lang="fr-FR" sz="1800" b="1" kern="1200" dirty="0">
                          <a:solidFill>
                            <a:schemeClr val="dk1"/>
                          </a:solidFill>
                          <a:latin typeface="+mn-lt"/>
                          <a:ea typeface="+mn-ea"/>
                          <a:cs typeface="+mn-cs"/>
                        </a:rPr>
                        <a:t>RDC</a:t>
                      </a:r>
                    </a:p>
                    <a:p>
                      <a:r>
                        <a:rPr lang="fr-FR" dirty="0"/>
                        <a:t>T-28/05</a:t>
                      </a:r>
                    </a:p>
                    <a:p>
                      <a:r>
                        <a:rPr lang="fr-FR" dirty="0"/>
                        <a:t>18 octobre 2007</a:t>
                      </a:r>
                    </a:p>
                  </a:txBody>
                  <a:tcPr/>
                </a:tc>
                <a:extLst>
                  <a:ext uri="{0D108BD9-81ED-4DB2-BD59-A6C34878D82A}">
                    <a16:rowId xmlns:a16="http://schemas.microsoft.com/office/drawing/2014/main" val="1400822737"/>
                  </a:ext>
                </a:extLst>
              </a:tr>
            </a:tbl>
          </a:graphicData>
        </a:graphic>
      </p:graphicFrame>
      <p:sp>
        <p:nvSpPr>
          <p:cNvPr id="12" name="Espace réservé du numéro de diapositive 11">
            <a:extLst>
              <a:ext uri="{FF2B5EF4-FFF2-40B4-BE49-F238E27FC236}">
                <a16:creationId xmlns:a16="http://schemas.microsoft.com/office/drawing/2014/main" id="{C9648485-EF40-4B2B-869B-B0F4E466C390}"/>
              </a:ext>
            </a:extLst>
          </p:cNvPr>
          <p:cNvSpPr>
            <a:spLocks noGrp="1"/>
          </p:cNvSpPr>
          <p:nvPr>
            <p:ph type="sldNum" sz="quarter" idx="12"/>
          </p:nvPr>
        </p:nvSpPr>
        <p:spPr/>
        <p:txBody>
          <a:bodyPr/>
          <a:lstStyle/>
          <a:p>
            <a:pPr>
              <a:defRPr/>
            </a:pPr>
            <a:fld id="{E94989EF-DADC-437B-B86C-7E87FFC675AC}" type="slidenum">
              <a:rPr lang="fr-FR" smtClean="0"/>
              <a:pPr>
                <a:defRPr/>
              </a:pPr>
              <a:t>6</a:t>
            </a:fld>
            <a:endParaRPr lang="fr-FR"/>
          </a:p>
        </p:txBody>
      </p:sp>
      <p:pic>
        <p:nvPicPr>
          <p:cNvPr id="2" name="Image 1">
            <a:extLst>
              <a:ext uri="{FF2B5EF4-FFF2-40B4-BE49-F238E27FC236}">
                <a16:creationId xmlns:a16="http://schemas.microsoft.com/office/drawing/2014/main" id="{DC48D3D6-2D35-40DA-BB30-5A9008B73320}"/>
              </a:ext>
            </a:extLst>
          </p:cNvPr>
          <p:cNvPicPr>
            <a:picLocks noChangeAspect="1"/>
          </p:cNvPicPr>
          <p:nvPr/>
        </p:nvPicPr>
        <p:blipFill>
          <a:blip r:embed="rId2"/>
          <a:stretch>
            <a:fillRect/>
          </a:stretch>
        </p:blipFill>
        <p:spPr>
          <a:xfrm>
            <a:off x="786198" y="2884807"/>
            <a:ext cx="1838821" cy="525968"/>
          </a:xfrm>
          <a:prstGeom prst="rect">
            <a:avLst/>
          </a:prstGeom>
        </p:spPr>
      </p:pic>
      <p:pic>
        <p:nvPicPr>
          <p:cNvPr id="3" name="Image 2">
            <a:extLst>
              <a:ext uri="{FF2B5EF4-FFF2-40B4-BE49-F238E27FC236}">
                <a16:creationId xmlns:a16="http://schemas.microsoft.com/office/drawing/2014/main" id="{9E38B5DA-CA89-4BA7-AC4E-F7F98C786713}"/>
              </a:ext>
            </a:extLst>
          </p:cNvPr>
          <p:cNvPicPr>
            <a:picLocks noChangeAspect="1"/>
          </p:cNvPicPr>
          <p:nvPr/>
        </p:nvPicPr>
        <p:blipFill>
          <a:blip r:embed="rId3"/>
          <a:stretch>
            <a:fillRect/>
          </a:stretch>
        </p:blipFill>
        <p:spPr>
          <a:xfrm>
            <a:off x="2854548" y="5517232"/>
            <a:ext cx="1717452" cy="725099"/>
          </a:xfrm>
          <a:prstGeom prst="rect">
            <a:avLst/>
          </a:prstGeom>
        </p:spPr>
      </p:pic>
    </p:spTree>
    <p:extLst>
      <p:ext uri="{BB962C8B-B14F-4D97-AF65-F5344CB8AC3E}">
        <p14:creationId xmlns:p14="http://schemas.microsoft.com/office/powerpoint/2010/main" val="329740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0524" y="368833"/>
            <a:ext cx="8109908" cy="1692771"/>
          </a:xfrm>
          <a:prstGeom prst="rect">
            <a:avLst/>
          </a:prstGeom>
        </p:spPr>
        <p:txBody>
          <a:bodyPr wrap="square">
            <a:spAutoFit/>
          </a:bodyPr>
          <a:lstStyle/>
          <a:p>
            <a:pPr marL="0" lvl="1" algn="just"/>
            <a:r>
              <a:rPr lang="fr-FR" sz="2400" dirty="0">
                <a:solidFill>
                  <a:srgbClr val="FF0000"/>
                </a:solidFill>
              </a:rPr>
              <a:t>I - RAPPEL DE LA SITUATION AVANT KOMPRESSOR</a:t>
            </a:r>
            <a:endParaRPr lang="fr-FR" dirty="0"/>
          </a:p>
          <a:p>
            <a:pPr marL="0" lvl="1" algn="just"/>
            <a:endParaRPr lang="fr-FR" sz="2000" dirty="0"/>
          </a:p>
          <a:p>
            <a:pPr marL="0" lvl="1" algn="just"/>
            <a:r>
              <a:rPr lang="fr-FR" sz="2000" dirty="0"/>
              <a:t>Et plus récemment:</a:t>
            </a:r>
          </a:p>
          <a:p>
            <a:pPr marL="0" lvl="1" algn="just"/>
            <a:endParaRPr lang="fr-FR" sz="2000" dirty="0"/>
          </a:p>
          <a:p>
            <a:pPr marL="0" lvl="1" algn="just"/>
            <a:endParaRPr lang="fr-FR" sz="2000" dirty="0"/>
          </a:p>
        </p:txBody>
      </p:sp>
      <p:graphicFrame>
        <p:nvGraphicFramePr>
          <p:cNvPr id="5" name="Tableau 4">
            <a:extLst>
              <a:ext uri="{FF2B5EF4-FFF2-40B4-BE49-F238E27FC236}">
                <a16:creationId xmlns:a16="http://schemas.microsoft.com/office/drawing/2014/main" id="{77643728-9F3E-4F11-9FA0-FD437FF43EA1}"/>
              </a:ext>
            </a:extLst>
          </p:cNvPr>
          <p:cNvGraphicFramePr>
            <a:graphicFrameLocks noGrp="1"/>
          </p:cNvGraphicFramePr>
          <p:nvPr>
            <p:extLst>
              <p:ext uri="{D42A27DB-BD31-4B8C-83A1-F6EECF244321}">
                <p14:modId xmlns:p14="http://schemas.microsoft.com/office/powerpoint/2010/main" val="327814536"/>
              </p:ext>
            </p:extLst>
          </p:nvPr>
        </p:nvGraphicFramePr>
        <p:xfrm>
          <a:off x="786198" y="1810239"/>
          <a:ext cx="8007278" cy="3630641"/>
        </p:xfrm>
        <a:graphic>
          <a:graphicData uri="http://schemas.openxmlformats.org/drawingml/2006/table">
            <a:tbl>
              <a:tblPr firstRow="1" bandRow="1">
                <a:tableStyleId>{21E4AEA4-8DFA-4A89-87EB-49C32662AFE0}</a:tableStyleId>
              </a:tblPr>
              <a:tblGrid>
                <a:gridCol w="1924847">
                  <a:extLst>
                    <a:ext uri="{9D8B030D-6E8A-4147-A177-3AD203B41FA5}">
                      <a16:colId xmlns:a16="http://schemas.microsoft.com/office/drawing/2014/main" val="1561270596"/>
                    </a:ext>
                  </a:extLst>
                </a:gridCol>
                <a:gridCol w="2027477">
                  <a:extLst>
                    <a:ext uri="{9D8B030D-6E8A-4147-A177-3AD203B41FA5}">
                      <a16:colId xmlns:a16="http://schemas.microsoft.com/office/drawing/2014/main" val="1981943178"/>
                    </a:ext>
                  </a:extLst>
                </a:gridCol>
                <a:gridCol w="2396312">
                  <a:extLst>
                    <a:ext uri="{9D8B030D-6E8A-4147-A177-3AD203B41FA5}">
                      <a16:colId xmlns:a16="http://schemas.microsoft.com/office/drawing/2014/main" val="2856841076"/>
                    </a:ext>
                  </a:extLst>
                </a:gridCol>
                <a:gridCol w="1658642">
                  <a:extLst>
                    <a:ext uri="{9D8B030D-6E8A-4147-A177-3AD203B41FA5}">
                      <a16:colId xmlns:a16="http://schemas.microsoft.com/office/drawing/2014/main" val="3309895805"/>
                    </a:ext>
                  </a:extLst>
                </a:gridCol>
              </a:tblGrid>
              <a:tr h="887441">
                <a:tc>
                  <a:txBody>
                    <a:bodyPr/>
                    <a:lstStyle/>
                    <a:p>
                      <a:r>
                        <a:rPr lang="fr-FR" dirty="0"/>
                        <a:t>Marque antérieure</a:t>
                      </a:r>
                    </a:p>
                  </a:txBody>
                  <a:tcPr/>
                </a:tc>
                <a:tc>
                  <a:txBody>
                    <a:bodyPr/>
                    <a:lstStyle/>
                    <a:p>
                      <a:r>
                        <a:rPr lang="fr-FR" dirty="0"/>
                        <a:t>Marque postérieure</a:t>
                      </a:r>
                    </a:p>
                  </a:txBody>
                  <a:tcPr/>
                </a:tc>
                <a:tc>
                  <a:txBody>
                    <a:bodyPr/>
                    <a:lstStyle/>
                    <a:p>
                      <a:r>
                        <a:rPr lang="fr-FR" dirty="0"/>
                        <a:t>Domaine</a:t>
                      </a:r>
                    </a:p>
                  </a:txBody>
                  <a:tcPr/>
                </a:tc>
                <a:tc>
                  <a:txBody>
                    <a:bodyPr/>
                    <a:lstStyle/>
                    <a:p>
                      <a:r>
                        <a:rPr lang="fr-FR" dirty="0"/>
                        <a:t>Résultat</a:t>
                      </a:r>
                    </a:p>
                  </a:txBody>
                  <a:tcPr/>
                </a:tc>
                <a:extLst>
                  <a:ext uri="{0D108BD9-81ED-4DB2-BD59-A6C34878D82A}">
                    <a16:rowId xmlns:a16="http://schemas.microsoft.com/office/drawing/2014/main" val="954366950"/>
                  </a:ext>
                </a:extLst>
              </a:tr>
              <a:tr h="457200">
                <a:tc>
                  <a:txBody>
                    <a:bodyPr/>
                    <a:lstStyle/>
                    <a:p>
                      <a:pPr algn="ctr"/>
                      <a:r>
                        <a:rPr lang="fr-FR" dirty="0"/>
                        <a:t>FON</a:t>
                      </a:r>
                    </a:p>
                  </a:txBody>
                  <a:tcPr/>
                </a:tc>
                <a:tc>
                  <a:txBody>
                    <a:bodyPr/>
                    <a:lstStyle/>
                    <a:p>
                      <a:pPr algn="ctr"/>
                      <a:r>
                        <a:rPr lang="fr-FR" dirty="0"/>
                        <a:t>NEOFON</a:t>
                      </a:r>
                    </a:p>
                  </a:txBody>
                  <a:tcPr/>
                </a:tc>
                <a:tc>
                  <a:txBody>
                    <a:bodyPr/>
                    <a:lstStyle/>
                    <a:p>
                      <a:pPr algn="ctr"/>
                      <a:r>
                        <a:rPr lang="fr-FR" dirty="0"/>
                        <a:t>Télécommunications</a:t>
                      </a:r>
                    </a:p>
                  </a:txBody>
                  <a:tcPr/>
                </a:tc>
                <a:tc>
                  <a:txBody>
                    <a:bodyPr/>
                    <a:lstStyle/>
                    <a:p>
                      <a:r>
                        <a:rPr lang="fr-FR" b="1" dirty="0"/>
                        <a:t>RDC</a:t>
                      </a:r>
                    </a:p>
                    <a:p>
                      <a:r>
                        <a:rPr lang="fr-FR" dirty="0"/>
                        <a:t>T-777/14</a:t>
                      </a:r>
                    </a:p>
                    <a:p>
                      <a:r>
                        <a:rPr lang="fr-FR" dirty="0"/>
                        <a:t>28 avril 2016</a:t>
                      </a:r>
                    </a:p>
                  </a:txBody>
                  <a:tcPr/>
                </a:tc>
                <a:extLst>
                  <a:ext uri="{0D108BD9-81ED-4DB2-BD59-A6C34878D82A}">
                    <a16:rowId xmlns:a16="http://schemas.microsoft.com/office/drawing/2014/main" val="4133771316"/>
                  </a:ext>
                </a:extLst>
              </a:tr>
              <a:tr h="887441">
                <a:tc>
                  <a:txBody>
                    <a:bodyPr/>
                    <a:lstStyle/>
                    <a:p>
                      <a:pPr algn="ctr"/>
                      <a:r>
                        <a:rPr lang="fr-FR" dirty="0"/>
                        <a:t>TROPICAL</a:t>
                      </a:r>
                    </a:p>
                  </a:txBody>
                  <a:tcPr/>
                </a:tc>
                <a:tc>
                  <a:txBody>
                    <a:bodyPr/>
                    <a:lstStyle/>
                    <a:p>
                      <a:pPr algn="ctr"/>
                      <a:endParaRPr lang="fr-FR" dirty="0"/>
                    </a:p>
                  </a:txBody>
                  <a:tcPr/>
                </a:tc>
                <a:tc>
                  <a:txBody>
                    <a:bodyPr/>
                    <a:lstStyle/>
                    <a:p>
                      <a:pPr algn="ctr"/>
                      <a:r>
                        <a:rPr lang="fr-FR" dirty="0"/>
                        <a:t>Aliments pour poissons</a:t>
                      </a:r>
                    </a:p>
                  </a:txBody>
                  <a:tcPr/>
                </a:tc>
                <a:tc>
                  <a:txBody>
                    <a:bodyPr/>
                    <a:lstStyle/>
                    <a:p>
                      <a:pPr marL="0" algn="l" defTabSz="914400" rtl="0" eaLnBrk="1" latinLnBrk="0" hangingPunct="1"/>
                      <a:r>
                        <a:rPr lang="fr-FR" sz="1800" b="1" kern="1200" dirty="0">
                          <a:solidFill>
                            <a:schemeClr val="dk1"/>
                          </a:solidFill>
                          <a:latin typeface="+mn-lt"/>
                          <a:ea typeface="+mn-ea"/>
                          <a:cs typeface="+mn-cs"/>
                        </a:rPr>
                        <a:t>RDC</a:t>
                      </a:r>
                    </a:p>
                    <a:p>
                      <a:r>
                        <a:rPr lang="fr-FR" dirty="0"/>
                        <a:t>T-804/14</a:t>
                      </a:r>
                    </a:p>
                    <a:p>
                      <a:r>
                        <a:rPr lang="fr-FR" dirty="0"/>
                        <a:t>21 juillet 2016</a:t>
                      </a:r>
                    </a:p>
                  </a:txBody>
                  <a:tcPr/>
                </a:tc>
                <a:extLst>
                  <a:ext uri="{0D108BD9-81ED-4DB2-BD59-A6C34878D82A}">
                    <a16:rowId xmlns:a16="http://schemas.microsoft.com/office/drawing/2014/main" val="900633281"/>
                  </a:ext>
                </a:extLst>
              </a:tr>
              <a:tr h="887441">
                <a:tc>
                  <a:txBody>
                    <a:bodyPr/>
                    <a:lstStyle/>
                    <a:p>
                      <a:pPr algn="ctr"/>
                      <a:endParaRPr lang="fr-FR" dirty="0"/>
                    </a:p>
                  </a:txBody>
                  <a:tcPr/>
                </a:tc>
                <a:tc>
                  <a:txBody>
                    <a:bodyPr/>
                    <a:lstStyle/>
                    <a:p>
                      <a:pPr algn="ctr"/>
                      <a:endParaRPr lang="fr-FR" dirty="0"/>
                    </a:p>
                  </a:txBody>
                  <a:tcPr/>
                </a:tc>
                <a:tc>
                  <a:txBody>
                    <a:bodyPr/>
                    <a:lstStyle/>
                    <a:p>
                      <a:pPr algn="ctr"/>
                      <a:r>
                        <a:rPr lang="fr-FR" dirty="0"/>
                        <a:t>Finance</a:t>
                      </a:r>
                    </a:p>
                  </a:txBody>
                  <a:tcPr/>
                </a:tc>
                <a:tc>
                  <a:txBody>
                    <a:bodyPr/>
                    <a:lstStyle/>
                    <a:p>
                      <a:pPr marL="0" algn="l" defTabSz="914400" rtl="0" eaLnBrk="1" latinLnBrk="0" hangingPunct="1"/>
                      <a:r>
                        <a:rPr lang="fr-FR" sz="1800" b="1" kern="1200" dirty="0">
                          <a:solidFill>
                            <a:schemeClr val="dk1"/>
                          </a:solidFill>
                          <a:latin typeface="+mn-lt"/>
                          <a:ea typeface="+mn-ea"/>
                          <a:cs typeface="+mn-cs"/>
                        </a:rPr>
                        <a:t>RDC</a:t>
                      </a:r>
                    </a:p>
                    <a:p>
                      <a:r>
                        <a:rPr lang="fr-FR" dirty="0"/>
                        <a:t>T-745/14</a:t>
                      </a:r>
                    </a:p>
                    <a:p>
                      <a:r>
                        <a:rPr lang="fr-FR" dirty="0"/>
                        <a:t>20 juillet 2016</a:t>
                      </a:r>
                    </a:p>
                  </a:txBody>
                  <a:tcPr/>
                </a:tc>
                <a:extLst>
                  <a:ext uri="{0D108BD9-81ED-4DB2-BD59-A6C34878D82A}">
                    <a16:rowId xmlns:a16="http://schemas.microsoft.com/office/drawing/2014/main" val="1400822737"/>
                  </a:ext>
                </a:extLst>
              </a:tr>
            </a:tbl>
          </a:graphicData>
        </a:graphic>
      </p:graphicFrame>
      <p:pic>
        <p:nvPicPr>
          <p:cNvPr id="6" name="Image 5" descr="https://app.darts-ip.com/darts-web/dixit-image/T-804_14-2">
            <a:extLst>
              <a:ext uri="{FF2B5EF4-FFF2-40B4-BE49-F238E27FC236}">
                <a16:creationId xmlns:a16="http://schemas.microsoft.com/office/drawing/2014/main" id="{196002FC-3B91-41B7-BB1E-EFDF8101B8E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762951" y="3717032"/>
            <a:ext cx="1905000" cy="742950"/>
          </a:xfrm>
          <a:prstGeom prst="rect">
            <a:avLst/>
          </a:prstGeom>
          <a:noFill/>
          <a:ln>
            <a:noFill/>
          </a:ln>
        </p:spPr>
      </p:pic>
      <p:pic>
        <p:nvPicPr>
          <p:cNvPr id="7" name="Image 6" descr="https://app.darts-ip.com/darts-web/dixit-image/T-745_14-1">
            <a:extLst>
              <a:ext uri="{FF2B5EF4-FFF2-40B4-BE49-F238E27FC236}">
                <a16:creationId xmlns:a16="http://schemas.microsoft.com/office/drawing/2014/main" id="{6C93C399-2613-40B5-91C5-C2CE4D8D67C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36065" y="4699735"/>
            <a:ext cx="1905000" cy="581025"/>
          </a:xfrm>
          <a:prstGeom prst="rect">
            <a:avLst/>
          </a:prstGeom>
          <a:noFill/>
          <a:ln>
            <a:noFill/>
          </a:ln>
        </p:spPr>
      </p:pic>
      <p:pic>
        <p:nvPicPr>
          <p:cNvPr id="8" name="Image 7" descr="https://app.darts-ip.com/darts-web/dixit-image/T-745_14-2">
            <a:extLst>
              <a:ext uri="{FF2B5EF4-FFF2-40B4-BE49-F238E27FC236}">
                <a16:creationId xmlns:a16="http://schemas.microsoft.com/office/drawing/2014/main" id="{B2D01FF3-EF5C-4653-AB3E-8D2EF85531F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858902" y="4654990"/>
            <a:ext cx="1713098" cy="617355"/>
          </a:xfrm>
          <a:prstGeom prst="rect">
            <a:avLst/>
          </a:prstGeom>
          <a:noFill/>
          <a:ln>
            <a:noFill/>
          </a:ln>
        </p:spPr>
      </p:pic>
      <p:sp>
        <p:nvSpPr>
          <p:cNvPr id="12" name="Espace réservé du numéro de diapositive 11">
            <a:extLst>
              <a:ext uri="{FF2B5EF4-FFF2-40B4-BE49-F238E27FC236}">
                <a16:creationId xmlns:a16="http://schemas.microsoft.com/office/drawing/2014/main" id="{C9648485-EF40-4B2B-869B-B0F4E466C390}"/>
              </a:ext>
            </a:extLst>
          </p:cNvPr>
          <p:cNvSpPr>
            <a:spLocks noGrp="1"/>
          </p:cNvSpPr>
          <p:nvPr>
            <p:ph type="sldNum" sz="quarter" idx="12"/>
          </p:nvPr>
        </p:nvSpPr>
        <p:spPr/>
        <p:txBody>
          <a:bodyPr/>
          <a:lstStyle/>
          <a:p>
            <a:pPr>
              <a:defRPr/>
            </a:pPr>
            <a:fld id="{E94989EF-DADC-437B-B86C-7E87FFC675AC}" type="slidenum">
              <a:rPr lang="fr-FR" smtClean="0"/>
              <a:pPr>
                <a:defRPr/>
              </a:pPr>
              <a:t>7</a:t>
            </a:fld>
            <a:endParaRPr lang="fr-FR"/>
          </a:p>
        </p:txBody>
      </p:sp>
    </p:spTree>
    <p:extLst>
      <p:ext uri="{BB962C8B-B14F-4D97-AF65-F5344CB8AC3E}">
        <p14:creationId xmlns:p14="http://schemas.microsoft.com/office/powerpoint/2010/main" val="2479522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B24FF3-E6E1-4C2C-8511-94F09BF63758}"/>
              </a:ext>
            </a:extLst>
          </p:cNvPr>
          <p:cNvSpPr>
            <a:spLocks noGrp="1"/>
          </p:cNvSpPr>
          <p:nvPr>
            <p:ph type="title"/>
          </p:nvPr>
        </p:nvSpPr>
        <p:spPr>
          <a:xfrm>
            <a:off x="457200" y="274638"/>
            <a:ext cx="8229600" cy="778098"/>
          </a:xfrm>
        </p:spPr>
        <p:txBody>
          <a:bodyPr>
            <a:noAutofit/>
          </a:bodyPr>
          <a:lstStyle/>
          <a:p>
            <a:r>
              <a:rPr lang="fr-FR" sz="2800" dirty="0">
                <a:solidFill>
                  <a:srgbClr val="FF0000"/>
                </a:solidFill>
              </a:rPr>
              <a:t>I - RAPPEL DE LA SITUATION AVANT KOMPRESSOR</a:t>
            </a:r>
            <a:endParaRPr lang="fr-FR" sz="2800" dirty="0"/>
          </a:p>
        </p:txBody>
      </p:sp>
      <p:sp>
        <p:nvSpPr>
          <p:cNvPr id="3" name="Espace réservé du contenu 2">
            <a:extLst>
              <a:ext uri="{FF2B5EF4-FFF2-40B4-BE49-F238E27FC236}">
                <a16:creationId xmlns:a16="http://schemas.microsoft.com/office/drawing/2014/main" id="{7165A8BC-F38F-4BDD-8D72-0B9AB30D6326}"/>
              </a:ext>
            </a:extLst>
          </p:cNvPr>
          <p:cNvSpPr>
            <a:spLocks noGrp="1"/>
          </p:cNvSpPr>
          <p:nvPr>
            <p:ph idx="1"/>
          </p:nvPr>
        </p:nvSpPr>
        <p:spPr/>
        <p:txBody>
          <a:bodyPr>
            <a:normAutofit lnSpcReduction="10000"/>
          </a:bodyPr>
          <a:lstStyle/>
          <a:p>
            <a:pPr marL="0" lvl="1" indent="0" algn="just">
              <a:buNone/>
            </a:pPr>
            <a:r>
              <a:rPr lang="fr-FR" b="1" dirty="0"/>
              <a:t>La pratique commune selon le PC 5 (octobre 2014):</a:t>
            </a:r>
          </a:p>
          <a:p>
            <a:pPr marL="0" lvl="1" algn="just"/>
            <a:endParaRPr lang="fr-FR" sz="2000" dirty="0"/>
          </a:p>
          <a:p>
            <a:pPr marL="342900" lvl="1" indent="-342900" algn="just">
              <a:buFont typeface="Arial" panose="020B0604020202020204" pitchFamily="34" charset="0"/>
              <a:buChar char="•"/>
            </a:pPr>
            <a:r>
              <a:rPr lang="fr-FR" sz="2400" dirty="0">
                <a:solidFill>
                  <a:srgbClr val="FF0000"/>
                </a:solidFill>
              </a:rPr>
              <a:t>Lorsque l’élément coïncidant est faiblement distinctif, le principe est l’absence de RDC.</a:t>
            </a:r>
            <a:endParaRPr lang="fr-FR" sz="2400" dirty="0"/>
          </a:p>
          <a:p>
            <a:pPr marL="342900" lvl="1" indent="-342900" algn="just">
              <a:buFont typeface="Wingdings" panose="05000000000000000000" pitchFamily="2" charset="2"/>
              <a:buChar char="Ø"/>
            </a:pPr>
            <a:r>
              <a:rPr lang="fr-FR" sz="2000" dirty="0"/>
              <a:t>Lors de l’appréciation du RDC entre deux marques, l’accent sera donc mis sur l’impact des autres éléments sur l’impression d’ensemble suscitée par les marques en cause.</a:t>
            </a:r>
          </a:p>
          <a:p>
            <a:pPr marL="342900" lvl="1" indent="-342900" algn="just">
              <a:buFont typeface="Wingdings" panose="05000000000000000000" pitchFamily="2" charset="2"/>
              <a:buChar char="Ø"/>
            </a:pPr>
            <a:r>
              <a:rPr lang="fr-FR" sz="2000" dirty="0"/>
              <a:t>Cependant, il peut y avoir RDC:</a:t>
            </a:r>
          </a:p>
          <a:p>
            <a:pPr lvl="1" algn="just">
              <a:buFont typeface="Arial" panose="020B0604020202020204" pitchFamily="34" charset="0"/>
              <a:buChar char="•"/>
            </a:pPr>
            <a:r>
              <a:rPr lang="fr-FR" sz="2000" dirty="0"/>
              <a:t>si les </a:t>
            </a:r>
            <a:r>
              <a:rPr lang="fr-FR" sz="2000" b="1" dirty="0"/>
              <a:t>autres éléments ont un degré de caractère distinctif inférieur (ou aussi faible</a:t>
            </a:r>
            <a:r>
              <a:rPr lang="fr-FR" sz="2000" dirty="0"/>
              <a:t>) ou ont un impact visuel insignifiant, </a:t>
            </a:r>
            <a:r>
              <a:rPr lang="fr-FR" sz="2000" b="1" u="sng" dirty="0"/>
              <a:t>et</a:t>
            </a:r>
            <a:r>
              <a:rPr lang="fr-FR" sz="2000" dirty="0"/>
              <a:t> que l’impression d’ensemble suscitée par les marques est similaire </a:t>
            </a:r>
          </a:p>
          <a:p>
            <a:pPr lvl="1" algn="just">
              <a:buFont typeface="Arial" panose="020B0604020202020204" pitchFamily="34" charset="0"/>
              <a:buChar char="•"/>
            </a:pPr>
            <a:r>
              <a:rPr lang="fr-FR" sz="2000" dirty="0"/>
              <a:t>ou </a:t>
            </a:r>
            <a:r>
              <a:rPr lang="fr-FR" sz="2000" b="1" dirty="0"/>
              <a:t>si l’impression d’ensemble suscitée par les marques est hautement similaire</a:t>
            </a:r>
            <a:r>
              <a:rPr lang="fr-FR" sz="2000" dirty="0"/>
              <a:t>, voire identique. </a:t>
            </a:r>
          </a:p>
          <a:p>
            <a:endParaRPr lang="fr-FR" dirty="0"/>
          </a:p>
        </p:txBody>
      </p:sp>
      <p:sp>
        <p:nvSpPr>
          <p:cNvPr id="5" name="Espace réservé du numéro de diapositive 4">
            <a:extLst>
              <a:ext uri="{FF2B5EF4-FFF2-40B4-BE49-F238E27FC236}">
                <a16:creationId xmlns:a16="http://schemas.microsoft.com/office/drawing/2014/main" id="{27301C4A-B899-475A-B1E6-C7707B7283A8}"/>
              </a:ext>
            </a:extLst>
          </p:cNvPr>
          <p:cNvSpPr>
            <a:spLocks noGrp="1"/>
          </p:cNvSpPr>
          <p:nvPr>
            <p:ph type="sldNum" sz="quarter" idx="12"/>
          </p:nvPr>
        </p:nvSpPr>
        <p:spPr/>
        <p:txBody>
          <a:bodyPr/>
          <a:lstStyle/>
          <a:p>
            <a:pPr>
              <a:defRPr/>
            </a:pPr>
            <a:fld id="{E94989EF-DADC-437B-B86C-7E87FFC675AC}" type="slidenum">
              <a:rPr lang="fr-FR" smtClean="0"/>
              <a:pPr>
                <a:defRPr/>
              </a:pPr>
              <a:t>8</a:t>
            </a:fld>
            <a:endParaRPr lang="fr-FR"/>
          </a:p>
        </p:txBody>
      </p:sp>
    </p:spTree>
    <p:extLst>
      <p:ext uri="{BB962C8B-B14F-4D97-AF65-F5344CB8AC3E}">
        <p14:creationId xmlns:p14="http://schemas.microsoft.com/office/powerpoint/2010/main" val="2822840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3568" y="841936"/>
            <a:ext cx="7776864" cy="707886"/>
          </a:xfrm>
          <a:prstGeom prst="rect">
            <a:avLst/>
          </a:prstGeom>
        </p:spPr>
        <p:txBody>
          <a:bodyPr wrap="square">
            <a:spAutoFit/>
          </a:bodyPr>
          <a:lstStyle/>
          <a:p>
            <a:pPr marL="742950" marR="0" lvl="1"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fr-FR" sz="2000" b="0" i="0" u="none" strike="noStrike" kern="1200" cap="none" spc="0" normalizeH="0" baseline="0" noProof="0" dirty="0">
              <a:ln>
                <a:noFill/>
              </a:ln>
              <a:solidFill>
                <a:prstClr val="black"/>
              </a:solidFill>
              <a:effectLst/>
              <a:uLnTx/>
              <a:uFillTx/>
              <a:latin typeface="Times New Roman" pitchFamily="18" charset="0"/>
              <a:ea typeface="+mn-ea"/>
              <a:cs typeface="+mn-cs"/>
            </a:endParaRPr>
          </a:p>
          <a:p>
            <a:pPr marL="742950" marR="0" lvl="1"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fr-FR" sz="2000" b="0" i="0" u="none" strike="noStrike" kern="1200" cap="none" spc="0" normalizeH="0" baseline="0" noProof="0" dirty="0">
              <a:ln>
                <a:noFill/>
              </a:ln>
              <a:solidFill>
                <a:prstClr val="black"/>
              </a:solidFill>
              <a:effectLst/>
              <a:uLnTx/>
              <a:uFillTx/>
              <a:latin typeface="Times New Roman" pitchFamily="18" charset="0"/>
              <a:ea typeface="+mn-ea"/>
              <a:cs typeface="+mn-cs"/>
            </a:endParaRPr>
          </a:p>
        </p:txBody>
      </p:sp>
      <p:graphicFrame>
        <p:nvGraphicFramePr>
          <p:cNvPr id="2" name="Tableau 1">
            <a:extLst>
              <a:ext uri="{FF2B5EF4-FFF2-40B4-BE49-F238E27FC236}">
                <a16:creationId xmlns:a16="http://schemas.microsoft.com/office/drawing/2014/main" id="{5DC12BE4-D4C0-4F36-B794-8F70800645D7}"/>
              </a:ext>
            </a:extLst>
          </p:cNvPr>
          <p:cNvGraphicFramePr>
            <a:graphicFrameLocks noGrp="1"/>
          </p:cNvGraphicFramePr>
          <p:nvPr>
            <p:extLst>
              <p:ext uri="{D42A27DB-BD31-4B8C-83A1-F6EECF244321}">
                <p14:modId xmlns:p14="http://schemas.microsoft.com/office/powerpoint/2010/main" val="687593300"/>
              </p:ext>
            </p:extLst>
          </p:nvPr>
        </p:nvGraphicFramePr>
        <p:xfrm>
          <a:off x="529246" y="1664203"/>
          <a:ext cx="8208912" cy="4141061"/>
        </p:xfrm>
        <a:graphic>
          <a:graphicData uri="http://schemas.openxmlformats.org/drawingml/2006/table">
            <a:tbl>
              <a:tblPr firstRow="1" bandRow="1">
                <a:tableStyleId>{21E4AEA4-8DFA-4A89-87EB-49C32662AFE0}</a:tableStyleId>
              </a:tblPr>
              <a:tblGrid>
                <a:gridCol w="2052228">
                  <a:extLst>
                    <a:ext uri="{9D8B030D-6E8A-4147-A177-3AD203B41FA5}">
                      <a16:colId xmlns:a16="http://schemas.microsoft.com/office/drawing/2014/main" val="3742807653"/>
                    </a:ext>
                  </a:extLst>
                </a:gridCol>
                <a:gridCol w="2166119">
                  <a:extLst>
                    <a:ext uri="{9D8B030D-6E8A-4147-A177-3AD203B41FA5}">
                      <a16:colId xmlns:a16="http://schemas.microsoft.com/office/drawing/2014/main" val="278567246"/>
                    </a:ext>
                  </a:extLst>
                </a:gridCol>
                <a:gridCol w="1938337">
                  <a:extLst>
                    <a:ext uri="{9D8B030D-6E8A-4147-A177-3AD203B41FA5}">
                      <a16:colId xmlns:a16="http://schemas.microsoft.com/office/drawing/2014/main" val="1866767849"/>
                    </a:ext>
                  </a:extLst>
                </a:gridCol>
                <a:gridCol w="2052228">
                  <a:extLst>
                    <a:ext uri="{9D8B030D-6E8A-4147-A177-3AD203B41FA5}">
                      <a16:colId xmlns:a16="http://schemas.microsoft.com/office/drawing/2014/main" val="1057499182"/>
                    </a:ext>
                  </a:extLst>
                </a:gridCol>
              </a:tblGrid>
              <a:tr h="884821">
                <a:tc>
                  <a:txBody>
                    <a:bodyPr/>
                    <a:lstStyle/>
                    <a:p>
                      <a:r>
                        <a:rPr lang="fr-FR" dirty="0"/>
                        <a:t>Marque antérieure</a:t>
                      </a:r>
                    </a:p>
                  </a:txBody>
                  <a:tcPr/>
                </a:tc>
                <a:tc>
                  <a:txBody>
                    <a:bodyPr/>
                    <a:lstStyle/>
                    <a:p>
                      <a:r>
                        <a:rPr lang="fr-FR" dirty="0"/>
                        <a:t>Marque postérieure</a:t>
                      </a:r>
                    </a:p>
                  </a:txBody>
                  <a:tcPr/>
                </a:tc>
                <a:tc>
                  <a:txBody>
                    <a:bodyPr/>
                    <a:lstStyle/>
                    <a:p>
                      <a:r>
                        <a:rPr lang="fr-FR" dirty="0"/>
                        <a:t>Domaine</a:t>
                      </a:r>
                    </a:p>
                  </a:txBody>
                  <a:tcPr/>
                </a:tc>
                <a:tc>
                  <a:txBody>
                    <a:bodyPr/>
                    <a:lstStyle/>
                    <a:p>
                      <a:r>
                        <a:rPr lang="fr-FR" dirty="0"/>
                        <a:t>Résultat</a:t>
                      </a:r>
                    </a:p>
                  </a:txBody>
                  <a:tcPr/>
                </a:tc>
                <a:extLst>
                  <a:ext uri="{0D108BD9-81ED-4DB2-BD59-A6C34878D82A}">
                    <a16:rowId xmlns:a16="http://schemas.microsoft.com/office/drawing/2014/main" val="1390616234"/>
                  </a:ext>
                </a:extLst>
              </a:tr>
              <a:tr h="1004065">
                <a:tc>
                  <a:txBody>
                    <a:bodyPr/>
                    <a:lstStyle/>
                    <a:p>
                      <a:pPr algn="ctr"/>
                      <a:endParaRPr lang="fr-FR" dirty="0"/>
                    </a:p>
                  </a:txBody>
                  <a:tcPr/>
                </a:tc>
                <a:tc>
                  <a:txBody>
                    <a:bodyPr/>
                    <a:lstStyle/>
                    <a:p>
                      <a:pPr algn="ctr"/>
                      <a:r>
                        <a:rPr lang="fr-FR" dirty="0"/>
                        <a:t>TORO XL</a:t>
                      </a:r>
                    </a:p>
                  </a:txBody>
                  <a:tcPr/>
                </a:tc>
                <a:tc>
                  <a:txBody>
                    <a:bodyPr/>
                    <a:lstStyle/>
                    <a:p>
                      <a:pPr algn="ctr"/>
                      <a:r>
                        <a:rPr lang="fr-FR" dirty="0"/>
                        <a:t>Boissons</a:t>
                      </a:r>
                    </a:p>
                  </a:txBody>
                  <a:tcPr/>
                </a:tc>
                <a:tc>
                  <a:txBody>
                    <a:bodyPr/>
                    <a:lstStyle/>
                    <a:p>
                      <a:r>
                        <a:rPr lang="fr-FR" b="1" dirty="0"/>
                        <a:t>Pas de RDC</a:t>
                      </a:r>
                    </a:p>
                    <a:p>
                      <a:r>
                        <a:rPr lang="fr-FR" dirty="0"/>
                        <a:t>T-169/10</a:t>
                      </a:r>
                    </a:p>
                    <a:p>
                      <a:r>
                        <a:rPr lang="fr-FR" dirty="0"/>
                        <a:t>24 mai 2012</a:t>
                      </a:r>
                    </a:p>
                  </a:txBody>
                  <a:tcPr/>
                </a:tc>
                <a:extLst>
                  <a:ext uri="{0D108BD9-81ED-4DB2-BD59-A6C34878D82A}">
                    <a16:rowId xmlns:a16="http://schemas.microsoft.com/office/drawing/2014/main" val="3710471399"/>
                  </a:ext>
                </a:extLst>
              </a:tr>
              <a:tr h="1004065">
                <a:tc>
                  <a:txBody>
                    <a:bodyPr/>
                    <a:lstStyle/>
                    <a:p>
                      <a:pPr algn="ctr"/>
                      <a:endParaRPr lang="fr-FR" dirty="0"/>
                    </a:p>
                  </a:txBody>
                  <a:tcPr/>
                </a:tc>
                <a:tc>
                  <a:txBody>
                    <a:bodyPr/>
                    <a:lstStyle/>
                    <a:p>
                      <a:pPr algn="ctr"/>
                      <a:endParaRPr lang="fr-FR" dirty="0"/>
                    </a:p>
                  </a:txBody>
                  <a:tcPr/>
                </a:tc>
                <a:tc>
                  <a:txBody>
                    <a:bodyPr/>
                    <a:lstStyle/>
                    <a:p>
                      <a:pPr algn="ctr"/>
                      <a:r>
                        <a:rPr lang="fr-FR" dirty="0"/>
                        <a:t>Matériaux</a:t>
                      </a:r>
                    </a:p>
                  </a:txBody>
                  <a:tcPr/>
                </a:tc>
                <a:tc>
                  <a:txBody>
                    <a:bodyPr/>
                    <a:lstStyle/>
                    <a:p>
                      <a:r>
                        <a:rPr lang="fr-FR" b="1" dirty="0"/>
                        <a:t>RDC</a:t>
                      </a:r>
                    </a:p>
                    <a:p>
                      <a:r>
                        <a:rPr lang="fr-FR" dirty="0"/>
                        <a:t>T-395/12</a:t>
                      </a:r>
                    </a:p>
                    <a:p>
                      <a:r>
                        <a:rPr lang="fr-FR" dirty="0"/>
                        <a:t>11 février 2015</a:t>
                      </a:r>
                    </a:p>
                  </a:txBody>
                  <a:tcPr/>
                </a:tc>
                <a:extLst>
                  <a:ext uri="{0D108BD9-81ED-4DB2-BD59-A6C34878D82A}">
                    <a16:rowId xmlns:a16="http://schemas.microsoft.com/office/drawing/2014/main" val="770597625"/>
                  </a:ext>
                </a:extLst>
              </a:tr>
              <a:tr h="1248110">
                <a:tc>
                  <a:txBody>
                    <a:bodyPr/>
                    <a:lstStyle/>
                    <a:p>
                      <a:pPr algn="ctr"/>
                      <a:r>
                        <a:rPr lang="fr-FR" dirty="0"/>
                        <a:t>ZITRO SPIN BINGO</a:t>
                      </a:r>
                    </a:p>
                  </a:txBody>
                  <a:tcPr/>
                </a:tc>
                <a:tc>
                  <a:txBody>
                    <a:bodyPr/>
                    <a:lstStyle/>
                    <a:p>
                      <a:pPr algn="ctr"/>
                      <a:endParaRPr lang="fr-FR" dirty="0"/>
                    </a:p>
                  </a:txBody>
                  <a:tcPr/>
                </a:tc>
                <a:tc>
                  <a:txBody>
                    <a:bodyPr/>
                    <a:lstStyle/>
                    <a:p>
                      <a:pPr algn="ctr"/>
                      <a:r>
                        <a:rPr lang="fr-FR" dirty="0"/>
                        <a:t>Jeux</a:t>
                      </a:r>
                    </a:p>
                  </a:txBody>
                  <a:tcPr/>
                </a:tc>
                <a:tc>
                  <a:txBody>
                    <a:bodyPr/>
                    <a:lstStyle/>
                    <a:p>
                      <a:r>
                        <a:rPr lang="fr-FR" b="1" dirty="0"/>
                        <a:t>Pas de RDC</a:t>
                      </a:r>
                    </a:p>
                    <a:p>
                      <a:r>
                        <a:rPr lang="fr-FR" dirty="0"/>
                        <a:t>T-665/13</a:t>
                      </a:r>
                    </a:p>
                    <a:p>
                      <a:r>
                        <a:rPr lang="fr-FR" dirty="0"/>
                        <a:t>29 janvier 2015</a:t>
                      </a:r>
                    </a:p>
                  </a:txBody>
                  <a:tcPr/>
                </a:tc>
                <a:extLst>
                  <a:ext uri="{0D108BD9-81ED-4DB2-BD59-A6C34878D82A}">
                    <a16:rowId xmlns:a16="http://schemas.microsoft.com/office/drawing/2014/main" val="142063928"/>
                  </a:ext>
                </a:extLst>
              </a:tr>
            </a:tbl>
          </a:graphicData>
        </a:graphic>
      </p:graphicFrame>
      <p:pic>
        <p:nvPicPr>
          <p:cNvPr id="6" name="Image 5">
            <a:extLst>
              <a:ext uri="{FF2B5EF4-FFF2-40B4-BE49-F238E27FC236}">
                <a16:creationId xmlns:a16="http://schemas.microsoft.com/office/drawing/2014/main" id="{B4B1AE63-682C-49DD-A0B5-BE546081861D}"/>
              </a:ext>
            </a:extLst>
          </p:cNvPr>
          <p:cNvPicPr>
            <a:picLocks noChangeAspect="1"/>
          </p:cNvPicPr>
          <p:nvPr/>
        </p:nvPicPr>
        <p:blipFill>
          <a:blip r:embed="rId2"/>
          <a:stretch>
            <a:fillRect/>
          </a:stretch>
        </p:blipFill>
        <p:spPr>
          <a:xfrm>
            <a:off x="1043607" y="2567655"/>
            <a:ext cx="894882" cy="935824"/>
          </a:xfrm>
          <a:prstGeom prst="rect">
            <a:avLst/>
          </a:prstGeom>
        </p:spPr>
      </p:pic>
      <p:pic>
        <p:nvPicPr>
          <p:cNvPr id="7" name="Image 6">
            <a:extLst>
              <a:ext uri="{FF2B5EF4-FFF2-40B4-BE49-F238E27FC236}">
                <a16:creationId xmlns:a16="http://schemas.microsoft.com/office/drawing/2014/main" id="{719EAF6C-BAA5-4E85-BB1C-8EC650F3567B}"/>
              </a:ext>
            </a:extLst>
          </p:cNvPr>
          <p:cNvPicPr>
            <a:picLocks noChangeAspect="1"/>
          </p:cNvPicPr>
          <p:nvPr/>
        </p:nvPicPr>
        <p:blipFill>
          <a:blip r:embed="rId3"/>
          <a:stretch>
            <a:fillRect/>
          </a:stretch>
        </p:blipFill>
        <p:spPr>
          <a:xfrm>
            <a:off x="729176" y="3629666"/>
            <a:ext cx="1523745" cy="883639"/>
          </a:xfrm>
          <a:prstGeom prst="rect">
            <a:avLst/>
          </a:prstGeom>
        </p:spPr>
      </p:pic>
      <p:pic>
        <p:nvPicPr>
          <p:cNvPr id="8" name="Image 7">
            <a:extLst>
              <a:ext uri="{FF2B5EF4-FFF2-40B4-BE49-F238E27FC236}">
                <a16:creationId xmlns:a16="http://schemas.microsoft.com/office/drawing/2014/main" id="{6258FA35-0E11-41A4-8977-D07E86254A69}"/>
              </a:ext>
            </a:extLst>
          </p:cNvPr>
          <p:cNvPicPr>
            <a:picLocks noChangeAspect="1"/>
          </p:cNvPicPr>
          <p:nvPr/>
        </p:nvPicPr>
        <p:blipFill>
          <a:blip r:embed="rId4"/>
          <a:stretch>
            <a:fillRect/>
          </a:stretch>
        </p:blipFill>
        <p:spPr>
          <a:xfrm>
            <a:off x="2627784" y="3750199"/>
            <a:ext cx="2088232" cy="707886"/>
          </a:xfrm>
          <a:prstGeom prst="rect">
            <a:avLst/>
          </a:prstGeom>
        </p:spPr>
      </p:pic>
      <p:pic>
        <p:nvPicPr>
          <p:cNvPr id="3" name="Image 2">
            <a:extLst>
              <a:ext uri="{FF2B5EF4-FFF2-40B4-BE49-F238E27FC236}">
                <a16:creationId xmlns:a16="http://schemas.microsoft.com/office/drawing/2014/main" id="{6C182E33-3566-49DD-8B45-23183BF680C8}"/>
              </a:ext>
            </a:extLst>
          </p:cNvPr>
          <p:cNvPicPr>
            <a:picLocks noChangeAspect="1"/>
          </p:cNvPicPr>
          <p:nvPr/>
        </p:nvPicPr>
        <p:blipFill>
          <a:blip r:embed="rId5"/>
          <a:stretch>
            <a:fillRect/>
          </a:stretch>
        </p:blipFill>
        <p:spPr>
          <a:xfrm>
            <a:off x="3095836" y="4651399"/>
            <a:ext cx="1152128" cy="960551"/>
          </a:xfrm>
          <a:prstGeom prst="rect">
            <a:avLst/>
          </a:prstGeom>
        </p:spPr>
      </p:pic>
      <p:sp>
        <p:nvSpPr>
          <p:cNvPr id="10" name="Rectangle 9">
            <a:extLst>
              <a:ext uri="{FF2B5EF4-FFF2-40B4-BE49-F238E27FC236}">
                <a16:creationId xmlns:a16="http://schemas.microsoft.com/office/drawing/2014/main" id="{F67CE52B-93F5-4A91-9878-661BE6DA1EB8}"/>
              </a:ext>
            </a:extLst>
          </p:cNvPr>
          <p:cNvSpPr/>
          <p:nvPr/>
        </p:nvSpPr>
        <p:spPr>
          <a:xfrm>
            <a:off x="590948" y="120808"/>
            <a:ext cx="8085508" cy="461665"/>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sz="2400" b="0" i="0" u="none" strike="noStrike" kern="1200" cap="none" spc="0" normalizeH="0" baseline="0" noProof="0" dirty="0">
                <a:ln>
                  <a:noFill/>
                </a:ln>
                <a:solidFill>
                  <a:srgbClr val="FF0000"/>
                </a:solidFill>
                <a:effectLst/>
                <a:uLnTx/>
                <a:uFillTx/>
                <a:latin typeface="Times New Roman" pitchFamily="18" charset="0"/>
                <a:ea typeface="+mn-ea"/>
                <a:cs typeface="+mn-cs"/>
              </a:rPr>
              <a:t>I - RAPPEL DE LA SITUATION AVANT KOMPRESSOR</a:t>
            </a:r>
            <a:endParaRPr kumimoji="0" lang="fr-FR" sz="2400" b="0" i="0" u="none" strike="noStrike" kern="1200" cap="none" spc="0" normalizeH="0" baseline="0" noProof="0" dirty="0">
              <a:ln>
                <a:noFill/>
              </a:ln>
              <a:solidFill>
                <a:prstClr val="black"/>
              </a:solidFill>
              <a:effectLst/>
              <a:uLnTx/>
              <a:uFillTx/>
              <a:latin typeface="Times New Roman" pitchFamily="18" charset="0"/>
              <a:ea typeface="+mn-ea"/>
              <a:cs typeface="+mn-cs"/>
            </a:endParaRPr>
          </a:p>
        </p:txBody>
      </p:sp>
      <p:sp>
        <p:nvSpPr>
          <p:cNvPr id="11" name="Espace réservé du numéro de diapositive 10">
            <a:extLst>
              <a:ext uri="{FF2B5EF4-FFF2-40B4-BE49-F238E27FC236}">
                <a16:creationId xmlns:a16="http://schemas.microsoft.com/office/drawing/2014/main" id="{7C6B9CC2-4417-4B89-819D-ECB063A702CD}"/>
              </a:ext>
            </a:extLst>
          </p:cNvPr>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94989EF-DADC-437B-B86C-7E87FFC675AC}" type="slidenum">
              <a:rPr kumimoji="0" lang="fr-FR" sz="1200" b="0" i="0" u="none" strike="noStrike" kern="1200" cap="none" spc="0" normalizeH="0" baseline="0" noProof="0" smtClean="0">
                <a:ln>
                  <a:noFill/>
                </a:ln>
                <a:solidFill>
                  <a:srgbClr val="4F81BD">
                    <a:lumMod val="75000"/>
                  </a:srgbClr>
                </a:solidFill>
                <a:effectLst/>
                <a:uLnTx/>
                <a:uFillTx/>
                <a:latin typeface="Times New Roman"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fr-FR" sz="1200" b="0" i="0" u="none" strike="noStrike" kern="1200" cap="none" spc="0" normalizeH="0" baseline="0" noProof="0">
              <a:ln>
                <a:noFill/>
              </a:ln>
              <a:solidFill>
                <a:srgbClr val="4F81BD">
                  <a:lumMod val="75000"/>
                </a:srgbClr>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147676979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0</TotalTime>
  <Pages>52</Pages>
  <Words>1533</Words>
  <Application>Microsoft Office PowerPoint</Application>
  <PresentationFormat>Affichage à l'écran (4:3)</PresentationFormat>
  <Paragraphs>299</Paragraphs>
  <Slides>22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22</vt:i4>
      </vt:variant>
    </vt:vector>
  </HeadingPairs>
  <TitlesOfParts>
    <vt:vector size="28" baseType="lpstr">
      <vt:lpstr>Arial</vt:lpstr>
      <vt:lpstr>Calibri</vt:lpstr>
      <vt:lpstr>Times</vt:lpstr>
      <vt:lpstr>Times New Roman</vt:lpstr>
      <vt:lpstr>Wingdings</vt:lpstr>
      <vt:lpstr>Thème Office</vt:lpstr>
      <vt:lpstr>« Je ne suis pas faible, je suis une marque ! »</vt:lpstr>
      <vt:lpstr>Présentation PowerPoint</vt:lpstr>
      <vt:lpstr>INTRODUCTION – LA NOTION </vt:lpstr>
      <vt:lpstr>I - RAPPEL DE LA SITUATION AVANT KOMPRESSOR </vt:lpstr>
      <vt:lpstr>I - RAPPEL DE LA SITUATION AVANT KOMPRESSOR </vt:lpstr>
      <vt:lpstr>Présentation PowerPoint</vt:lpstr>
      <vt:lpstr>Présentation PowerPoint</vt:lpstr>
      <vt:lpstr>I - RAPPEL DE LA SITUATION AVANT KOMPRESSOR</vt:lpstr>
      <vt:lpstr>Présentation PowerPoint</vt:lpstr>
      <vt:lpstr>I - RAPPEL DE LA SITUATION AVANT KOMPRESSOR</vt:lpstr>
      <vt:lpstr>I - RAPPEL DE LA SITUATION AVANT KOMPRESSOR</vt:lpstr>
      <vt:lpstr>I - RAPPEL DE LA SITUATION AVANT KOMPRESSOR</vt:lpstr>
      <vt:lpstr>I - RAPPEL DE LA SITUATION AVANT KOMPRESSOR</vt:lpstr>
      <vt:lpstr>II - Effets  et apports de l’arrêt Kompressor  </vt:lpstr>
      <vt:lpstr>II - Effets  et apports de l’arrêt Kompressor  </vt:lpstr>
      <vt:lpstr>II - Effets  et apports de l’arrêt Kompressor  </vt:lpstr>
      <vt:lpstr>II - Effets  et apports de l’arrêt Kompressor  </vt:lpstr>
      <vt:lpstr>II - Effets  et apports de l’arrêt Kompressor  </vt:lpstr>
      <vt:lpstr>II - Effets  et apports de l’arrêt Kompressor  </vt:lpstr>
      <vt:lpstr>REMARQUES CONCLUSIVES</vt:lpstr>
      <vt:lpstr>REMARQUES CONCLUSIVES</vt:lpstr>
      <vt:lpstr>REMARQUES CONCLUSIVES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PREPARATION AUX CONCOURS » Formation organisée par AGORANOV    PROPRIETE INDUSTRIELLE Le 7 décembre 2007</dc:title>
  <dc:creator>Michel ABELLO</dc:creator>
  <cp:lastModifiedBy>Jérôme Tassi</cp:lastModifiedBy>
  <cp:revision>1301</cp:revision>
  <cp:lastPrinted>2001-01-28T15:14:32Z</cp:lastPrinted>
  <dcterms:created xsi:type="dcterms:W3CDTF">1997-09-14T17:20:39Z</dcterms:created>
  <dcterms:modified xsi:type="dcterms:W3CDTF">2017-12-18T11:35:00Z</dcterms:modified>
</cp:coreProperties>
</file>